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handoutMasterIdLst>
    <p:handoutMasterId r:id="rId33"/>
  </p:handoutMasterIdLst>
  <p:sldIdLst>
    <p:sldId id="256" r:id="rId2"/>
    <p:sldId id="258" r:id="rId3"/>
    <p:sldId id="259" r:id="rId4"/>
    <p:sldId id="260" r:id="rId5"/>
    <p:sldId id="261" r:id="rId6"/>
    <p:sldId id="262" r:id="rId7"/>
    <p:sldId id="264" r:id="rId8"/>
    <p:sldId id="263" r:id="rId9"/>
    <p:sldId id="265" r:id="rId10"/>
    <p:sldId id="266" r:id="rId11"/>
    <p:sldId id="267" r:id="rId12"/>
    <p:sldId id="268" r:id="rId13"/>
    <p:sldId id="269" r:id="rId14"/>
    <p:sldId id="270" r:id="rId15"/>
    <p:sldId id="277" r:id="rId16"/>
    <p:sldId id="280" r:id="rId17"/>
    <p:sldId id="282" r:id="rId18"/>
    <p:sldId id="281" r:id="rId19"/>
    <p:sldId id="273" r:id="rId20"/>
    <p:sldId id="274" r:id="rId21"/>
    <p:sldId id="275" r:id="rId22"/>
    <p:sldId id="271" r:id="rId23"/>
    <p:sldId id="283" r:id="rId24"/>
    <p:sldId id="284" r:id="rId25"/>
    <p:sldId id="285" r:id="rId26"/>
    <p:sldId id="288" r:id="rId27"/>
    <p:sldId id="289" r:id="rId28"/>
    <p:sldId id="290" r:id="rId29"/>
    <p:sldId id="291" r:id="rId30"/>
    <p:sldId id="292" r:id="rId31"/>
  </p:sldIdLst>
  <p:sldSz cx="9144000" cy="5143500" type="screen16x9"/>
  <p:notesSz cx="6681788" cy="9817100"/>
  <p:defaultTextStyle>
    <a:defPPr>
      <a:defRPr lang="en-GB"/>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1429" autoAdjust="0"/>
  </p:normalViewPr>
  <p:slideViewPr>
    <p:cSldViewPr>
      <p:cViewPr varScale="1">
        <p:scale>
          <a:sx n="74" d="100"/>
          <a:sy n="74" d="100"/>
        </p:scale>
        <p:origin x="968"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C37BFD-C6C6-4DCA-9BE8-5ADB659FF6E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76E8967-BAAB-4557-A079-860B4C382B99}">
      <dgm:prSet phldrT="[Text]"/>
      <dgm:spPr/>
      <dgm:t>
        <a:bodyPr/>
        <a:lstStyle/>
        <a:p>
          <a:r>
            <a:rPr lang="en-US" dirty="0" smtClean="0"/>
            <a:t>CP</a:t>
          </a:r>
          <a:endParaRPr lang="en-US" dirty="0"/>
        </a:p>
      </dgm:t>
    </dgm:pt>
    <dgm:pt modelId="{3B78E45C-8AB8-40A6-8037-183922158113}" type="parTrans" cxnId="{50885929-0835-4638-8965-4C6C55FF6613}">
      <dgm:prSet/>
      <dgm:spPr/>
      <dgm:t>
        <a:bodyPr/>
        <a:lstStyle/>
        <a:p>
          <a:endParaRPr lang="en-US"/>
        </a:p>
      </dgm:t>
    </dgm:pt>
    <dgm:pt modelId="{356D6AA2-265F-4C47-864F-BDE083A97888}" type="sibTrans" cxnId="{50885929-0835-4638-8965-4C6C55FF6613}">
      <dgm:prSet/>
      <dgm:spPr/>
      <dgm:t>
        <a:bodyPr/>
        <a:lstStyle/>
        <a:p>
          <a:endParaRPr lang="en-US"/>
        </a:p>
      </dgm:t>
    </dgm:pt>
    <dgm:pt modelId="{D2C3277F-D2F0-443A-9407-0E3BD0B30370}">
      <dgm:prSet phldrT="[Text]"/>
      <dgm:spPr>
        <a:solidFill>
          <a:schemeClr val="lt1">
            <a:hueOff val="0"/>
            <a:satOff val="0"/>
            <a:lumOff val="0"/>
            <a:alpha val="80000"/>
          </a:schemeClr>
        </a:solidFill>
      </dgm:spPr>
      <dgm:t>
        <a:bodyPr/>
        <a:lstStyle/>
        <a:p>
          <a:r>
            <a:rPr lang="en-US" dirty="0" smtClean="0"/>
            <a:t>Conception Phase</a:t>
          </a:r>
          <a:endParaRPr lang="en-US" dirty="0"/>
        </a:p>
      </dgm:t>
    </dgm:pt>
    <dgm:pt modelId="{5A2F7798-8BC7-44C1-9122-8F8B7A76EA5B}" type="parTrans" cxnId="{77BA8021-C388-4619-90EE-2AC8A66EEF51}">
      <dgm:prSet/>
      <dgm:spPr/>
      <dgm:t>
        <a:bodyPr/>
        <a:lstStyle/>
        <a:p>
          <a:endParaRPr lang="en-US"/>
        </a:p>
      </dgm:t>
    </dgm:pt>
    <dgm:pt modelId="{2911C820-071F-4D63-A378-72AF6006F494}" type="sibTrans" cxnId="{77BA8021-C388-4619-90EE-2AC8A66EEF51}">
      <dgm:prSet/>
      <dgm:spPr/>
      <dgm:t>
        <a:bodyPr/>
        <a:lstStyle/>
        <a:p>
          <a:endParaRPr lang="en-US"/>
        </a:p>
      </dgm:t>
    </dgm:pt>
    <dgm:pt modelId="{09369BCD-EDDD-4CA4-8D6F-E394680BD84E}">
      <dgm:prSet phldrT="[Text]"/>
      <dgm:spPr>
        <a:solidFill>
          <a:schemeClr val="lt1">
            <a:hueOff val="0"/>
            <a:satOff val="0"/>
            <a:lumOff val="0"/>
            <a:alpha val="80000"/>
          </a:schemeClr>
        </a:solidFill>
      </dgm:spPr>
      <dgm:t>
        <a:bodyPr/>
        <a:lstStyle/>
        <a:p>
          <a:r>
            <a:rPr lang="en-US" dirty="0" smtClean="0"/>
            <a:t>2002 – 2008</a:t>
          </a:r>
          <a:endParaRPr lang="en-US" dirty="0"/>
        </a:p>
      </dgm:t>
    </dgm:pt>
    <dgm:pt modelId="{EC230D0D-1C5D-479C-AA31-A9E1E14B5175}" type="parTrans" cxnId="{72821E78-55C6-493B-BCE6-15A19FD63EE1}">
      <dgm:prSet/>
      <dgm:spPr/>
      <dgm:t>
        <a:bodyPr/>
        <a:lstStyle/>
        <a:p>
          <a:endParaRPr lang="en-US"/>
        </a:p>
      </dgm:t>
    </dgm:pt>
    <dgm:pt modelId="{3569ED3D-2904-422C-BE00-15A09D051CB5}" type="sibTrans" cxnId="{72821E78-55C6-493B-BCE6-15A19FD63EE1}">
      <dgm:prSet/>
      <dgm:spPr/>
      <dgm:t>
        <a:bodyPr/>
        <a:lstStyle/>
        <a:p>
          <a:endParaRPr lang="en-US"/>
        </a:p>
      </dgm:t>
    </dgm:pt>
    <dgm:pt modelId="{4ADAE81E-A90B-4B5F-8C79-134213D10D72}">
      <dgm:prSet phldrT="[Text]"/>
      <dgm:spPr/>
      <dgm:t>
        <a:bodyPr/>
        <a:lstStyle/>
        <a:p>
          <a:r>
            <a:rPr lang="en-US" dirty="0" smtClean="0"/>
            <a:t>IP</a:t>
          </a:r>
          <a:endParaRPr lang="en-US" dirty="0"/>
        </a:p>
      </dgm:t>
    </dgm:pt>
    <dgm:pt modelId="{5F00D656-BC04-460B-BE2E-82E0318C6251}" type="parTrans" cxnId="{0E6D0A5A-6FFA-42B6-9023-C3E91DDA31E3}">
      <dgm:prSet/>
      <dgm:spPr/>
      <dgm:t>
        <a:bodyPr/>
        <a:lstStyle/>
        <a:p>
          <a:endParaRPr lang="en-US"/>
        </a:p>
      </dgm:t>
    </dgm:pt>
    <dgm:pt modelId="{3805F186-8E40-46CB-BF1F-9DFFA433EE87}" type="sibTrans" cxnId="{0E6D0A5A-6FFA-42B6-9023-C3E91DDA31E3}">
      <dgm:prSet/>
      <dgm:spPr/>
      <dgm:t>
        <a:bodyPr/>
        <a:lstStyle/>
        <a:p>
          <a:endParaRPr lang="en-US"/>
        </a:p>
      </dgm:t>
    </dgm:pt>
    <dgm:pt modelId="{B421D546-96E7-4939-AF4C-35B6A1ABA930}">
      <dgm:prSet phldrT="[Text]"/>
      <dgm:spPr>
        <a:solidFill>
          <a:schemeClr val="lt1">
            <a:hueOff val="0"/>
            <a:satOff val="0"/>
            <a:lumOff val="0"/>
            <a:alpha val="80000"/>
          </a:schemeClr>
        </a:solidFill>
      </dgm:spPr>
      <dgm:t>
        <a:bodyPr/>
        <a:lstStyle/>
        <a:p>
          <a:r>
            <a:rPr lang="en-US" dirty="0" smtClean="0"/>
            <a:t>Implementation Phase – Horizon 2020</a:t>
          </a:r>
          <a:endParaRPr lang="en-US" dirty="0"/>
        </a:p>
      </dgm:t>
    </dgm:pt>
    <dgm:pt modelId="{2A84550E-A270-49BD-8883-1DFC8216273B}" type="parTrans" cxnId="{C8C3F8CA-A18A-4E5B-97D8-872C27C960A0}">
      <dgm:prSet/>
      <dgm:spPr/>
      <dgm:t>
        <a:bodyPr/>
        <a:lstStyle/>
        <a:p>
          <a:endParaRPr lang="en-US"/>
        </a:p>
      </dgm:t>
    </dgm:pt>
    <dgm:pt modelId="{9DA3628C-FEBE-4813-97D0-28DC7DF89533}" type="sibTrans" cxnId="{C8C3F8CA-A18A-4E5B-97D8-872C27C960A0}">
      <dgm:prSet/>
      <dgm:spPr/>
      <dgm:t>
        <a:bodyPr/>
        <a:lstStyle/>
        <a:p>
          <a:endParaRPr lang="en-US"/>
        </a:p>
      </dgm:t>
    </dgm:pt>
    <dgm:pt modelId="{6728E4C5-9AC4-4140-82B4-833817269D3E}">
      <dgm:prSet phldrT="[Text]"/>
      <dgm:spPr>
        <a:solidFill>
          <a:schemeClr val="lt1">
            <a:hueOff val="0"/>
            <a:satOff val="0"/>
            <a:lumOff val="0"/>
            <a:alpha val="80000"/>
          </a:schemeClr>
        </a:solidFill>
      </dgm:spPr>
      <dgm:t>
        <a:bodyPr/>
        <a:lstStyle/>
        <a:p>
          <a:r>
            <a:rPr lang="en-US" dirty="0" smtClean="0"/>
            <a:t>2014 -2019</a:t>
          </a:r>
          <a:endParaRPr lang="en-US" dirty="0"/>
        </a:p>
      </dgm:t>
    </dgm:pt>
    <dgm:pt modelId="{EBFAA303-9A8F-4718-9A92-829DB834B29B}" type="parTrans" cxnId="{7B9E3A0C-6513-4EA1-8979-F78208AB0986}">
      <dgm:prSet/>
      <dgm:spPr/>
      <dgm:t>
        <a:bodyPr/>
        <a:lstStyle/>
        <a:p>
          <a:endParaRPr lang="en-US"/>
        </a:p>
      </dgm:t>
    </dgm:pt>
    <dgm:pt modelId="{29C1E75D-0D31-4A48-A016-C1BCDE31C8C4}" type="sibTrans" cxnId="{7B9E3A0C-6513-4EA1-8979-F78208AB0986}">
      <dgm:prSet/>
      <dgm:spPr/>
      <dgm:t>
        <a:bodyPr/>
        <a:lstStyle/>
        <a:p>
          <a:endParaRPr lang="en-US"/>
        </a:p>
      </dgm:t>
    </dgm:pt>
    <dgm:pt modelId="{B572DB3B-800F-45DF-925E-B7267ECFBF49}">
      <dgm:prSet phldrT="[Text]"/>
      <dgm:spPr/>
      <dgm:t>
        <a:bodyPr/>
        <a:lstStyle/>
        <a:p>
          <a:r>
            <a:rPr lang="en-US" dirty="0" smtClean="0"/>
            <a:t>ERIC</a:t>
          </a:r>
          <a:endParaRPr lang="en-US" dirty="0"/>
        </a:p>
      </dgm:t>
    </dgm:pt>
    <dgm:pt modelId="{3D0651A6-E8A0-45AE-89BC-800A90A2D8EB}" type="parTrans" cxnId="{1B603375-4877-4547-A8BB-24F3A636BDBA}">
      <dgm:prSet/>
      <dgm:spPr/>
      <dgm:t>
        <a:bodyPr/>
        <a:lstStyle/>
        <a:p>
          <a:endParaRPr lang="en-US"/>
        </a:p>
      </dgm:t>
    </dgm:pt>
    <dgm:pt modelId="{EFDB3B5C-E379-45B6-8BFA-DFD6F39C3579}" type="sibTrans" cxnId="{1B603375-4877-4547-A8BB-24F3A636BDBA}">
      <dgm:prSet/>
      <dgm:spPr/>
      <dgm:t>
        <a:bodyPr/>
        <a:lstStyle/>
        <a:p>
          <a:endParaRPr lang="en-US"/>
        </a:p>
      </dgm:t>
    </dgm:pt>
    <dgm:pt modelId="{14335728-911C-47C1-9A77-679F3756C82A}">
      <dgm:prSet phldrT="[Text]"/>
      <dgm:spPr>
        <a:solidFill>
          <a:schemeClr val="lt1">
            <a:hueOff val="0"/>
            <a:satOff val="0"/>
            <a:lumOff val="0"/>
            <a:alpha val="80000"/>
          </a:schemeClr>
        </a:solidFill>
      </dgm:spPr>
      <dgm:t>
        <a:bodyPr/>
        <a:lstStyle/>
        <a:p>
          <a:r>
            <a:rPr lang="en-US" dirty="0" smtClean="0"/>
            <a:t>Operational Phase, ERIC – Legal entity</a:t>
          </a:r>
          <a:endParaRPr lang="en-US" dirty="0"/>
        </a:p>
      </dgm:t>
    </dgm:pt>
    <dgm:pt modelId="{58A5D47D-9582-4046-B311-DD8E96E54948}" type="parTrans" cxnId="{4AE187B0-6359-495E-81A0-C99B656B473B}">
      <dgm:prSet/>
      <dgm:spPr/>
      <dgm:t>
        <a:bodyPr/>
        <a:lstStyle/>
        <a:p>
          <a:endParaRPr lang="en-US"/>
        </a:p>
      </dgm:t>
    </dgm:pt>
    <dgm:pt modelId="{8F068D9A-85D2-4578-83B9-097EAAF18A12}" type="sibTrans" cxnId="{4AE187B0-6359-495E-81A0-C99B656B473B}">
      <dgm:prSet/>
      <dgm:spPr/>
      <dgm:t>
        <a:bodyPr/>
        <a:lstStyle/>
        <a:p>
          <a:endParaRPr lang="en-US"/>
        </a:p>
      </dgm:t>
    </dgm:pt>
    <dgm:pt modelId="{9FD946AC-A16B-4B83-A4E8-B27B43D1C8FA}">
      <dgm:prSet phldrT="[Text]"/>
      <dgm:spPr>
        <a:solidFill>
          <a:schemeClr val="lt1">
            <a:hueOff val="0"/>
            <a:satOff val="0"/>
            <a:lumOff val="0"/>
            <a:alpha val="80000"/>
          </a:schemeClr>
        </a:solidFill>
      </dgm:spPr>
      <dgm:t>
        <a:bodyPr/>
        <a:lstStyle/>
        <a:p>
          <a:r>
            <a:rPr lang="en-US" dirty="0" smtClean="0"/>
            <a:t>2020 -</a:t>
          </a:r>
          <a:endParaRPr lang="en-US" dirty="0"/>
        </a:p>
      </dgm:t>
    </dgm:pt>
    <dgm:pt modelId="{74E490A6-C055-43D5-B15F-A705A3B71448}" type="parTrans" cxnId="{E68798DC-EDC1-427C-BF25-C3DB7D2AB3FA}">
      <dgm:prSet/>
      <dgm:spPr/>
      <dgm:t>
        <a:bodyPr/>
        <a:lstStyle/>
        <a:p>
          <a:endParaRPr lang="en-US"/>
        </a:p>
      </dgm:t>
    </dgm:pt>
    <dgm:pt modelId="{B16FFEE2-EBA6-41A5-AE79-43663FAA85A3}" type="sibTrans" cxnId="{E68798DC-EDC1-427C-BF25-C3DB7D2AB3FA}">
      <dgm:prSet/>
      <dgm:spPr/>
      <dgm:t>
        <a:bodyPr/>
        <a:lstStyle/>
        <a:p>
          <a:endParaRPr lang="en-US"/>
        </a:p>
      </dgm:t>
    </dgm:pt>
    <dgm:pt modelId="{2B60D51A-81D3-4C60-8FE4-8E4D6178F4B8}">
      <dgm:prSet phldrT="[Text]"/>
      <dgm:spPr/>
      <dgm:t>
        <a:bodyPr/>
        <a:lstStyle/>
        <a:p>
          <a:r>
            <a:rPr lang="en-US" dirty="0" smtClean="0"/>
            <a:t>PP</a:t>
          </a:r>
          <a:endParaRPr lang="en-US" dirty="0"/>
        </a:p>
      </dgm:t>
    </dgm:pt>
    <dgm:pt modelId="{7A9065AD-119C-47BC-928D-BC61E4E4B526}" type="sibTrans" cxnId="{9BFAC2F1-7EC9-4C4B-BB11-8B824E08078E}">
      <dgm:prSet/>
      <dgm:spPr/>
      <dgm:t>
        <a:bodyPr/>
        <a:lstStyle/>
        <a:p>
          <a:endParaRPr lang="en-US"/>
        </a:p>
      </dgm:t>
    </dgm:pt>
    <dgm:pt modelId="{3087EFF9-C4B3-4234-A96E-B18EABB8A252}" type="parTrans" cxnId="{9BFAC2F1-7EC9-4C4B-BB11-8B824E08078E}">
      <dgm:prSet/>
      <dgm:spPr/>
      <dgm:t>
        <a:bodyPr/>
        <a:lstStyle/>
        <a:p>
          <a:endParaRPr lang="en-US"/>
        </a:p>
      </dgm:t>
    </dgm:pt>
    <dgm:pt modelId="{7C53ED0B-740D-4A05-9503-67992EF6B77E}">
      <dgm:prSet phldrT="[Text]"/>
      <dgm:spPr>
        <a:solidFill>
          <a:schemeClr val="lt1">
            <a:hueOff val="0"/>
            <a:satOff val="0"/>
            <a:lumOff val="0"/>
            <a:alpha val="80000"/>
          </a:schemeClr>
        </a:solidFill>
      </dgm:spPr>
      <dgm:t>
        <a:bodyPr/>
        <a:lstStyle/>
        <a:p>
          <a:r>
            <a:rPr lang="en-US" dirty="0" smtClean="0"/>
            <a:t>Preparatory Phase – FP 7</a:t>
          </a:r>
          <a:endParaRPr lang="en-US" dirty="0"/>
        </a:p>
      </dgm:t>
    </dgm:pt>
    <dgm:pt modelId="{845A085C-97CB-4694-9DB5-B7A89203F1F4}" type="sibTrans" cxnId="{6EB522F1-CC37-4763-A13B-E0AB13422759}">
      <dgm:prSet/>
      <dgm:spPr/>
      <dgm:t>
        <a:bodyPr/>
        <a:lstStyle/>
        <a:p>
          <a:endParaRPr lang="en-US"/>
        </a:p>
      </dgm:t>
    </dgm:pt>
    <dgm:pt modelId="{0E3FE2C8-9008-4244-9DDC-4A83B52EFD42}" type="parTrans" cxnId="{6EB522F1-CC37-4763-A13B-E0AB13422759}">
      <dgm:prSet/>
      <dgm:spPr/>
      <dgm:t>
        <a:bodyPr/>
        <a:lstStyle/>
        <a:p>
          <a:endParaRPr lang="en-US"/>
        </a:p>
      </dgm:t>
    </dgm:pt>
    <dgm:pt modelId="{CE04549A-1B2E-41EE-B0C2-AE9112142E80}">
      <dgm:prSet phldrT="[Text]"/>
      <dgm:spPr>
        <a:solidFill>
          <a:schemeClr val="lt1">
            <a:hueOff val="0"/>
            <a:satOff val="0"/>
            <a:lumOff val="0"/>
            <a:alpha val="80000"/>
          </a:schemeClr>
        </a:solidFill>
      </dgm:spPr>
      <dgm:t>
        <a:bodyPr/>
        <a:lstStyle/>
        <a:p>
          <a:r>
            <a:rPr lang="en-US" dirty="0" smtClean="0"/>
            <a:t>2010 – 2014</a:t>
          </a:r>
          <a:endParaRPr lang="en-US" dirty="0"/>
        </a:p>
      </dgm:t>
    </dgm:pt>
    <dgm:pt modelId="{CEDD7B0D-1BB4-4502-9471-A5ED8EEEE293}" type="parTrans" cxnId="{B4A29014-CE3F-407D-B216-F7F64BD59972}">
      <dgm:prSet/>
      <dgm:spPr/>
      <dgm:t>
        <a:bodyPr/>
        <a:lstStyle/>
        <a:p>
          <a:endParaRPr lang="en-US"/>
        </a:p>
      </dgm:t>
    </dgm:pt>
    <dgm:pt modelId="{BFFB327D-7AB2-4DAB-90CD-584CE2716403}" type="sibTrans" cxnId="{B4A29014-CE3F-407D-B216-F7F64BD59972}">
      <dgm:prSet/>
      <dgm:spPr/>
      <dgm:t>
        <a:bodyPr/>
        <a:lstStyle/>
        <a:p>
          <a:endParaRPr lang="en-US"/>
        </a:p>
      </dgm:t>
    </dgm:pt>
    <dgm:pt modelId="{BC2C60DC-B863-4733-87CE-743AEA0F30C0}" type="pres">
      <dgm:prSet presAssocID="{1AC37BFD-C6C6-4DCA-9BE8-5ADB659FF6E6}" presName="linearFlow" presStyleCnt="0">
        <dgm:presLayoutVars>
          <dgm:dir/>
          <dgm:animLvl val="lvl"/>
          <dgm:resizeHandles val="exact"/>
        </dgm:presLayoutVars>
      </dgm:prSet>
      <dgm:spPr/>
      <dgm:t>
        <a:bodyPr/>
        <a:lstStyle/>
        <a:p>
          <a:endParaRPr lang="en-US"/>
        </a:p>
      </dgm:t>
    </dgm:pt>
    <dgm:pt modelId="{480D4F64-424D-4DED-89E7-55350EDD9F16}" type="pres">
      <dgm:prSet presAssocID="{976E8967-BAAB-4557-A079-860B4C382B99}" presName="composite" presStyleCnt="0"/>
      <dgm:spPr/>
    </dgm:pt>
    <dgm:pt modelId="{066FEFC4-1370-4AE2-933D-409BAA9535A7}" type="pres">
      <dgm:prSet presAssocID="{976E8967-BAAB-4557-A079-860B4C382B99}" presName="parentText" presStyleLbl="alignNode1" presStyleIdx="0" presStyleCnt="4">
        <dgm:presLayoutVars>
          <dgm:chMax val="1"/>
          <dgm:bulletEnabled val="1"/>
        </dgm:presLayoutVars>
      </dgm:prSet>
      <dgm:spPr/>
      <dgm:t>
        <a:bodyPr/>
        <a:lstStyle/>
        <a:p>
          <a:endParaRPr lang="en-US"/>
        </a:p>
      </dgm:t>
    </dgm:pt>
    <dgm:pt modelId="{1B1C2377-4F5E-4169-AB35-84DB2B502D54}" type="pres">
      <dgm:prSet presAssocID="{976E8967-BAAB-4557-A079-860B4C382B99}" presName="descendantText" presStyleLbl="alignAcc1" presStyleIdx="0" presStyleCnt="4">
        <dgm:presLayoutVars>
          <dgm:bulletEnabled val="1"/>
        </dgm:presLayoutVars>
      </dgm:prSet>
      <dgm:spPr/>
      <dgm:t>
        <a:bodyPr/>
        <a:lstStyle/>
        <a:p>
          <a:endParaRPr lang="en-US"/>
        </a:p>
      </dgm:t>
    </dgm:pt>
    <dgm:pt modelId="{CD821874-2502-47F6-9AE4-EB7B1B477A5E}" type="pres">
      <dgm:prSet presAssocID="{356D6AA2-265F-4C47-864F-BDE083A97888}" presName="sp" presStyleCnt="0"/>
      <dgm:spPr/>
    </dgm:pt>
    <dgm:pt modelId="{E8054DC0-424D-49C0-8F0B-71F32B2DB774}" type="pres">
      <dgm:prSet presAssocID="{2B60D51A-81D3-4C60-8FE4-8E4D6178F4B8}" presName="composite" presStyleCnt="0"/>
      <dgm:spPr/>
    </dgm:pt>
    <dgm:pt modelId="{E6FD8565-F5E3-4BEB-8296-0F5F48D293AF}" type="pres">
      <dgm:prSet presAssocID="{2B60D51A-81D3-4C60-8FE4-8E4D6178F4B8}" presName="parentText" presStyleLbl="alignNode1" presStyleIdx="1" presStyleCnt="4">
        <dgm:presLayoutVars>
          <dgm:chMax val="1"/>
          <dgm:bulletEnabled val="1"/>
        </dgm:presLayoutVars>
      </dgm:prSet>
      <dgm:spPr/>
      <dgm:t>
        <a:bodyPr/>
        <a:lstStyle/>
        <a:p>
          <a:endParaRPr lang="en-US"/>
        </a:p>
      </dgm:t>
    </dgm:pt>
    <dgm:pt modelId="{BEBC1977-4FCF-4D77-83AD-7AA748A75880}" type="pres">
      <dgm:prSet presAssocID="{2B60D51A-81D3-4C60-8FE4-8E4D6178F4B8}" presName="descendantText" presStyleLbl="alignAcc1" presStyleIdx="1" presStyleCnt="4">
        <dgm:presLayoutVars>
          <dgm:bulletEnabled val="1"/>
        </dgm:presLayoutVars>
      </dgm:prSet>
      <dgm:spPr/>
      <dgm:t>
        <a:bodyPr/>
        <a:lstStyle/>
        <a:p>
          <a:endParaRPr lang="en-US"/>
        </a:p>
      </dgm:t>
    </dgm:pt>
    <dgm:pt modelId="{FB0527D5-68A1-42CB-8EB4-A097939B5EB7}" type="pres">
      <dgm:prSet presAssocID="{7A9065AD-119C-47BC-928D-BC61E4E4B526}" presName="sp" presStyleCnt="0"/>
      <dgm:spPr/>
    </dgm:pt>
    <dgm:pt modelId="{63C03284-F18F-4AED-8FEF-348B78CD3922}" type="pres">
      <dgm:prSet presAssocID="{4ADAE81E-A90B-4B5F-8C79-134213D10D72}" presName="composite" presStyleCnt="0"/>
      <dgm:spPr/>
    </dgm:pt>
    <dgm:pt modelId="{3DAD8474-79B2-49AA-8886-42F31162BAEE}" type="pres">
      <dgm:prSet presAssocID="{4ADAE81E-A90B-4B5F-8C79-134213D10D72}" presName="parentText" presStyleLbl="alignNode1" presStyleIdx="2" presStyleCnt="4">
        <dgm:presLayoutVars>
          <dgm:chMax val="1"/>
          <dgm:bulletEnabled val="1"/>
        </dgm:presLayoutVars>
      </dgm:prSet>
      <dgm:spPr/>
      <dgm:t>
        <a:bodyPr/>
        <a:lstStyle/>
        <a:p>
          <a:endParaRPr lang="en-US"/>
        </a:p>
      </dgm:t>
    </dgm:pt>
    <dgm:pt modelId="{BC9EF96D-5102-419A-94FB-C47272AC3F87}" type="pres">
      <dgm:prSet presAssocID="{4ADAE81E-A90B-4B5F-8C79-134213D10D72}" presName="descendantText" presStyleLbl="alignAcc1" presStyleIdx="2" presStyleCnt="4">
        <dgm:presLayoutVars>
          <dgm:bulletEnabled val="1"/>
        </dgm:presLayoutVars>
      </dgm:prSet>
      <dgm:spPr/>
      <dgm:t>
        <a:bodyPr/>
        <a:lstStyle/>
        <a:p>
          <a:endParaRPr lang="en-US"/>
        </a:p>
      </dgm:t>
    </dgm:pt>
    <dgm:pt modelId="{EAD661E1-060A-413F-88E4-5C2074793338}" type="pres">
      <dgm:prSet presAssocID="{3805F186-8E40-46CB-BF1F-9DFFA433EE87}" presName="sp" presStyleCnt="0"/>
      <dgm:spPr/>
    </dgm:pt>
    <dgm:pt modelId="{DCB6D9F5-ABDA-408F-8574-B85257D687C9}" type="pres">
      <dgm:prSet presAssocID="{B572DB3B-800F-45DF-925E-B7267ECFBF49}" presName="composite" presStyleCnt="0"/>
      <dgm:spPr/>
    </dgm:pt>
    <dgm:pt modelId="{E7EE6F45-4C05-41CF-9B6B-A7C62B6766F4}" type="pres">
      <dgm:prSet presAssocID="{B572DB3B-800F-45DF-925E-B7267ECFBF49}" presName="parentText" presStyleLbl="alignNode1" presStyleIdx="3" presStyleCnt="4">
        <dgm:presLayoutVars>
          <dgm:chMax val="1"/>
          <dgm:bulletEnabled val="1"/>
        </dgm:presLayoutVars>
      </dgm:prSet>
      <dgm:spPr/>
      <dgm:t>
        <a:bodyPr/>
        <a:lstStyle/>
        <a:p>
          <a:endParaRPr lang="en-US"/>
        </a:p>
      </dgm:t>
    </dgm:pt>
    <dgm:pt modelId="{135F929F-3B73-466E-AAD1-50FDE00A8631}" type="pres">
      <dgm:prSet presAssocID="{B572DB3B-800F-45DF-925E-B7267ECFBF49}" presName="descendantText" presStyleLbl="alignAcc1" presStyleIdx="3" presStyleCnt="4">
        <dgm:presLayoutVars>
          <dgm:bulletEnabled val="1"/>
        </dgm:presLayoutVars>
      </dgm:prSet>
      <dgm:spPr/>
      <dgm:t>
        <a:bodyPr/>
        <a:lstStyle/>
        <a:p>
          <a:endParaRPr lang="en-US"/>
        </a:p>
      </dgm:t>
    </dgm:pt>
  </dgm:ptLst>
  <dgm:cxnLst>
    <dgm:cxn modelId="{77BA8021-C388-4619-90EE-2AC8A66EEF51}" srcId="{976E8967-BAAB-4557-A079-860B4C382B99}" destId="{D2C3277F-D2F0-443A-9407-0E3BD0B30370}" srcOrd="0" destOrd="0" parTransId="{5A2F7798-8BC7-44C1-9122-8F8B7A76EA5B}" sibTransId="{2911C820-071F-4D63-A378-72AF6006F494}"/>
    <dgm:cxn modelId="{9BFAC2F1-7EC9-4C4B-BB11-8B824E08078E}" srcId="{1AC37BFD-C6C6-4DCA-9BE8-5ADB659FF6E6}" destId="{2B60D51A-81D3-4C60-8FE4-8E4D6178F4B8}" srcOrd="1" destOrd="0" parTransId="{3087EFF9-C4B3-4234-A96E-B18EABB8A252}" sibTransId="{7A9065AD-119C-47BC-928D-BC61E4E4B526}"/>
    <dgm:cxn modelId="{3345FB23-C889-443B-B470-C601DB40750E}" type="presOf" srcId="{CE04549A-1B2E-41EE-B0C2-AE9112142E80}" destId="{BEBC1977-4FCF-4D77-83AD-7AA748A75880}" srcOrd="0" destOrd="1" presId="urn:microsoft.com/office/officeart/2005/8/layout/chevron2"/>
    <dgm:cxn modelId="{981BA34E-D6CD-40ED-B9CA-298AABA67DD9}" type="presOf" srcId="{09369BCD-EDDD-4CA4-8D6F-E394680BD84E}" destId="{1B1C2377-4F5E-4169-AB35-84DB2B502D54}" srcOrd="0" destOrd="1" presId="urn:microsoft.com/office/officeart/2005/8/layout/chevron2"/>
    <dgm:cxn modelId="{4AE187B0-6359-495E-81A0-C99B656B473B}" srcId="{B572DB3B-800F-45DF-925E-B7267ECFBF49}" destId="{14335728-911C-47C1-9A77-679F3756C82A}" srcOrd="0" destOrd="0" parTransId="{58A5D47D-9582-4046-B311-DD8E96E54948}" sibTransId="{8F068D9A-85D2-4578-83B9-097EAAF18A12}"/>
    <dgm:cxn modelId="{8EDE20F8-4D78-412C-82FD-697A50E95307}" type="presOf" srcId="{9FD946AC-A16B-4B83-A4E8-B27B43D1C8FA}" destId="{135F929F-3B73-466E-AAD1-50FDE00A8631}" srcOrd="0" destOrd="1" presId="urn:microsoft.com/office/officeart/2005/8/layout/chevron2"/>
    <dgm:cxn modelId="{F5ABA77E-6C43-4591-9942-CBFE589DD4AC}" type="presOf" srcId="{2B60D51A-81D3-4C60-8FE4-8E4D6178F4B8}" destId="{E6FD8565-F5E3-4BEB-8296-0F5F48D293AF}" srcOrd="0" destOrd="0" presId="urn:microsoft.com/office/officeart/2005/8/layout/chevron2"/>
    <dgm:cxn modelId="{0E6D0A5A-6FFA-42B6-9023-C3E91DDA31E3}" srcId="{1AC37BFD-C6C6-4DCA-9BE8-5ADB659FF6E6}" destId="{4ADAE81E-A90B-4B5F-8C79-134213D10D72}" srcOrd="2" destOrd="0" parTransId="{5F00D656-BC04-460B-BE2E-82E0318C6251}" sibTransId="{3805F186-8E40-46CB-BF1F-9DFFA433EE87}"/>
    <dgm:cxn modelId="{5CE993A6-C3E0-40A3-8954-47FC9C4588BE}" type="presOf" srcId="{B421D546-96E7-4939-AF4C-35B6A1ABA930}" destId="{BC9EF96D-5102-419A-94FB-C47272AC3F87}" srcOrd="0" destOrd="0" presId="urn:microsoft.com/office/officeart/2005/8/layout/chevron2"/>
    <dgm:cxn modelId="{B4A29014-CE3F-407D-B216-F7F64BD59972}" srcId="{2B60D51A-81D3-4C60-8FE4-8E4D6178F4B8}" destId="{CE04549A-1B2E-41EE-B0C2-AE9112142E80}" srcOrd="1" destOrd="0" parTransId="{CEDD7B0D-1BB4-4502-9471-A5ED8EEEE293}" sibTransId="{BFFB327D-7AB2-4DAB-90CD-584CE2716403}"/>
    <dgm:cxn modelId="{3342F999-126B-4854-9EBF-54B59BEA251A}" type="presOf" srcId="{1AC37BFD-C6C6-4DCA-9BE8-5ADB659FF6E6}" destId="{BC2C60DC-B863-4733-87CE-743AEA0F30C0}" srcOrd="0" destOrd="0" presId="urn:microsoft.com/office/officeart/2005/8/layout/chevron2"/>
    <dgm:cxn modelId="{CCE8058B-C39A-402F-9E37-6998C08A398E}" type="presOf" srcId="{D2C3277F-D2F0-443A-9407-0E3BD0B30370}" destId="{1B1C2377-4F5E-4169-AB35-84DB2B502D54}" srcOrd="0" destOrd="0" presId="urn:microsoft.com/office/officeart/2005/8/layout/chevron2"/>
    <dgm:cxn modelId="{7B9E3A0C-6513-4EA1-8979-F78208AB0986}" srcId="{4ADAE81E-A90B-4B5F-8C79-134213D10D72}" destId="{6728E4C5-9AC4-4140-82B4-833817269D3E}" srcOrd="1" destOrd="0" parTransId="{EBFAA303-9A8F-4718-9A92-829DB834B29B}" sibTransId="{29C1E75D-0D31-4A48-A016-C1BCDE31C8C4}"/>
    <dgm:cxn modelId="{72821E78-55C6-493B-BCE6-15A19FD63EE1}" srcId="{976E8967-BAAB-4557-A079-860B4C382B99}" destId="{09369BCD-EDDD-4CA4-8D6F-E394680BD84E}" srcOrd="1" destOrd="0" parTransId="{EC230D0D-1C5D-479C-AA31-A9E1E14B5175}" sibTransId="{3569ED3D-2904-422C-BE00-15A09D051CB5}"/>
    <dgm:cxn modelId="{6EB522F1-CC37-4763-A13B-E0AB13422759}" srcId="{2B60D51A-81D3-4C60-8FE4-8E4D6178F4B8}" destId="{7C53ED0B-740D-4A05-9503-67992EF6B77E}" srcOrd="0" destOrd="0" parTransId="{0E3FE2C8-9008-4244-9DDC-4A83B52EFD42}" sibTransId="{845A085C-97CB-4694-9DB5-B7A89203F1F4}"/>
    <dgm:cxn modelId="{1963B55C-FFCD-49DE-A5A9-EB35648344E8}" type="presOf" srcId="{976E8967-BAAB-4557-A079-860B4C382B99}" destId="{066FEFC4-1370-4AE2-933D-409BAA9535A7}" srcOrd="0" destOrd="0" presId="urn:microsoft.com/office/officeart/2005/8/layout/chevron2"/>
    <dgm:cxn modelId="{50885929-0835-4638-8965-4C6C55FF6613}" srcId="{1AC37BFD-C6C6-4DCA-9BE8-5ADB659FF6E6}" destId="{976E8967-BAAB-4557-A079-860B4C382B99}" srcOrd="0" destOrd="0" parTransId="{3B78E45C-8AB8-40A6-8037-183922158113}" sibTransId="{356D6AA2-265F-4C47-864F-BDE083A97888}"/>
    <dgm:cxn modelId="{1B603375-4877-4547-A8BB-24F3A636BDBA}" srcId="{1AC37BFD-C6C6-4DCA-9BE8-5ADB659FF6E6}" destId="{B572DB3B-800F-45DF-925E-B7267ECFBF49}" srcOrd="3" destOrd="0" parTransId="{3D0651A6-E8A0-45AE-89BC-800A90A2D8EB}" sibTransId="{EFDB3B5C-E379-45B6-8BFA-DFD6F39C3579}"/>
    <dgm:cxn modelId="{5EAB78D2-6F3B-4618-948E-AD2E3CE9807C}" type="presOf" srcId="{7C53ED0B-740D-4A05-9503-67992EF6B77E}" destId="{BEBC1977-4FCF-4D77-83AD-7AA748A75880}" srcOrd="0" destOrd="0" presId="urn:microsoft.com/office/officeart/2005/8/layout/chevron2"/>
    <dgm:cxn modelId="{C8C3F8CA-A18A-4E5B-97D8-872C27C960A0}" srcId="{4ADAE81E-A90B-4B5F-8C79-134213D10D72}" destId="{B421D546-96E7-4939-AF4C-35B6A1ABA930}" srcOrd="0" destOrd="0" parTransId="{2A84550E-A270-49BD-8883-1DFC8216273B}" sibTransId="{9DA3628C-FEBE-4813-97D0-28DC7DF89533}"/>
    <dgm:cxn modelId="{484CF177-2AE5-4083-A110-DF78D377F280}" type="presOf" srcId="{6728E4C5-9AC4-4140-82B4-833817269D3E}" destId="{BC9EF96D-5102-419A-94FB-C47272AC3F87}" srcOrd="0" destOrd="1" presId="urn:microsoft.com/office/officeart/2005/8/layout/chevron2"/>
    <dgm:cxn modelId="{3C1C13D6-93F5-4E4B-A44A-FE4996002DCE}" type="presOf" srcId="{14335728-911C-47C1-9A77-679F3756C82A}" destId="{135F929F-3B73-466E-AAD1-50FDE00A8631}" srcOrd="0" destOrd="0" presId="urn:microsoft.com/office/officeart/2005/8/layout/chevron2"/>
    <dgm:cxn modelId="{E68798DC-EDC1-427C-BF25-C3DB7D2AB3FA}" srcId="{B572DB3B-800F-45DF-925E-B7267ECFBF49}" destId="{9FD946AC-A16B-4B83-A4E8-B27B43D1C8FA}" srcOrd="1" destOrd="0" parTransId="{74E490A6-C055-43D5-B15F-A705A3B71448}" sibTransId="{B16FFEE2-EBA6-41A5-AE79-43663FAA85A3}"/>
    <dgm:cxn modelId="{B65914EF-62F6-4C1B-AB3B-C5AC13844957}" type="presOf" srcId="{B572DB3B-800F-45DF-925E-B7267ECFBF49}" destId="{E7EE6F45-4C05-41CF-9B6B-A7C62B6766F4}" srcOrd="0" destOrd="0" presId="urn:microsoft.com/office/officeart/2005/8/layout/chevron2"/>
    <dgm:cxn modelId="{F5FAF657-4E92-476A-AB51-B56D2C84A4C8}" type="presOf" srcId="{4ADAE81E-A90B-4B5F-8C79-134213D10D72}" destId="{3DAD8474-79B2-49AA-8886-42F31162BAEE}" srcOrd="0" destOrd="0" presId="urn:microsoft.com/office/officeart/2005/8/layout/chevron2"/>
    <dgm:cxn modelId="{D440C310-D6A1-4A19-8027-2A4AB59A6EE8}" type="presParOf" srcId="{BC2C60DC-B863-4733-87CE-743AEA0F30C0}" destId="{480D4F64-424D-4DED-89E7-55350EDD9F16}" srcOrd="0" destOrd="0" presId="urn:microsoft.com/office/officeart/2005/8/layout/chevron2"/>
    <dgm:cxn modelId="{82BE913D-4146-4782-B701-69C73B932046}" type="presParOf" srcId="{480D4F64-424D-4DED-89E7-55350EDD9F16}" destId="{066FEFC4-1370-4AE2-933D-409BAA9535A7}" srcOrd="0" destOrd="0" presId="urn:microsoft.com/office/officeart/2005/8/layout/chevron2"/>
    <dgm:cxn modelId="{CC7AD456-19CE-4910-8C7A-B6AD5D27E8BA}" type="presParOf" srcId="{480D4F64-424D-4DED-89E7-55350EDD9F16}" destId="{1B1C2377-4F5E-4169-AB35-84DB2B502D54}" srcOrd="1" destOrd="0" presId="urn:microsoft.com/office/officeart/2005/8/layout/chevron2"/>
    <dgm:cxn modelId="{56A364F4-A87D-4517-B292-52205686AD9D}" type="presParOf" srcId="{BC2C60DC-B863-4733-87CE-743AEA0F30C0}" destId="{CD821874-2502-47F6-9AE4-EB7B1B477A5E}" srcOrd="1" destOrd="0" presId="urn:microsoft.com/office/officeart/2005/8/layout/chevron2"/>
    <dgm:cxn modelId="{F6405E62-EE0A-432B-9165-0AFBBD6124F2}" type="presParOf" srcId="{BC2C60DC-B863-4733-87CE-743AEA0F30C0}" destId="{E8054DC0-424D-49C0-8F0B-71F32B2DB774}" srcOrd="2" destOrd="0" presId="urn:microsoft.com/office/officeart/2005/8/layout/chevron2"/>
    <dgm:cxn modelId="{21DB9839-A1A8-4B26-A5E3-C10C3534932B}" type="presParOf" srcId="{E8054DC0-424D-49C0-8F0B-71F32B2DB774}" destId="{E6FD8565-F5E3-4BEB-8296-0F5F48D293AF}" srcOrd="0" destOrd="0" presId="urn:microsoft.com/office/officeart/2005/8/layout/chevron2"/>
    <dgm:cxn modelId="{23BE6BAF-A23D-439C-9927-14EC93D78C68}" type="presParOf" srcId="{E8054DC0-424D-49C0-8F0B-71F32B2DB774}" destId="{BEBC1977-4FCF-4D77-83AD-7AA748A75880}" srcOrd="1" destOrd="0" presId="urn:microsoft.com/office/officeart/2005/8/layout/chevron2"/>
    <dgm:cxn modelId="{09A326F2-8AEF-4950-AD08-D53C2091E5DC}" type="presParOf" srcId="{BC2C60DC-B863-4733-87CE-743AEA0F30C0}" destId="{FB0527D5-68A1-42CB-8EB4-A097939B5EB7}" srcOrd="3" destOrd="0" presId="urn:microsoft.com/office/officeart/2005/8/layout/chevron2"/>
    <dgm:cxn modelId="{7AEF4E22-17D3-431E-A34E-28728758D39E}" type="presParOf" srcId="{BC2C60DC-B863-4733-87CE-743AEA0F30C0}" destId="{63C03284-F18F-4AED-8FEF-348B78CD3922}" srcOrd="4" destOrd="0" presId="urn:microsoft.com/office/officeart/2005/8/layout/chevron2"/>
    <dgm:cxn modelId="{8FAF28C3-D063-49C3-9232-13559D29F543}" type="presParOf" srcId="{63C03284-F18F-4AED-8FEF-348B78CD3922}" destId="{3DAD8474-79B2-49AA-8886-42F31162BAEE}" srcOrd="0" destOrd="0" presId="urn:microsoft.com/office/officeart/2005/8/layout/chevron2"/>
    <dgm:cxn modelId="{1800CDF1-AB5A-4C92-A926-5B6F7673BAD1}" type="presParOf" srcId="{63C03284-F18F-4AED-8FEF-348B78CD3922}" destId="{BC9EF96D-5102-419A-94FB-C47272AC3F87}" srcOrd="1" destOrd="0" presId="urn:microsoft.com/office/officeart/2005/8/layout/chevron2"/>
    <dgm:cxn modelId="{53E8B05E-8BBB-426A-94DE-369F17B0CDA3}" type="presParOf" srcId="{BC2C60DC-B863-4733-87CE-743AEA0F30C0}" destId="{EAD661E1-060A-413F-88E4-5C2074793338}" srcOrd="5" destOrd="0" presId="urn:microsoft.com/office/officeart/2005/8/layout/chevron2"/>
    <dgm:cxn modelId="{8FFF5080-CA82-4505-9042-C26B60CE4F0E}" type="presParOf" srcId="{BC2C60DC-B863-4733-87CE-743AEA0F30C0}" destId="{DCB6D9F5-ABDA-408F-8574-B85257D687C9}" srcOrd="6" destOrd="0" presId="urn:microsoft.com/office/officeart/2005/8/layout/chevron2"/>
    <dgm:cxn modelId="{18D6CD5C-6337-4448-8BC9-A0EB3A5AF8DA}" type="presParOf" srcId="{DCB6D9F5-ABDA-408F-8574-B85257D687C9}" destId="{E7EE6F45-4C05-41CF-9B6B-A7C62B6766F4}" srcOrd="0" destOrd="0" presId="urn:microsoft.com/office/officeart/2005/8/layout/chevron2"/>
    <dgm:cxn modelId="{EEEE9E05-9B40-483D-80AA-4B6288B37A84}" type="presParOf" srcId="{DCB6D9F5-ABDA-408F-8574-B85257D687C9}" destId="{135F929F-3B73-466E-AAD1-50FDE00A8631}"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FEFC4-1370-4AE2-933D-409BAA9535A7}">
      <dsp:nvSpPr>
        <dsp:cNvPr id="0" name=""/>
        <dsp:cNvSpPr/>
      </dsp:nvSpPr>
      <dsp:spPr>
        <a:xfrm rot="5400000">
          <a:off x="-144198" y="145596"/>
          <a:ext cx="961325" cy="67292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CP</a:t>
          </a:r>
          <a:endParaRPr lang="en-US" sz="2000" kern="1200" dirty="0"/>
        </a:p>
      </dsp:txBody>
      <dsp:txXfrm rot="-5400000">
        <a:off x="2" y="337861"/>
        <a:ext cx="672927" cy="288398"/>
      </dsp:txXfrm>
    </dsp:sp>
    <dsp:sp modelId="{1B1C2377-4F5E-4169-AB35-84DB2B502D54}">
      <dsp:nvSpPr>
        <dsp:cNvPr id="0" name=""/>
        <dsp:cNvSpPr/>
      </dsp:nvSpPr>
      <dsp:spPr>
        <a:xfrm rot="5400000">
          <a:off x="2248701" y="-1574376"/>
          <a:ext cx="624861" cy="3776409"/>
        </a:xfrm>
        <a:prstGeom prst="round2SameRect">
          <a:avLst/>
        </a:prstGeom>
        <a:solidFill>
          <a:schemeClr val="lt1">
            <a:hueOff val="0"/>
            <a:satOff val="0"/>
            <a:lumOff val="0"/>
            <a:alpha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Conception Phase</a:t>
          </a:r>
          <a:endParaRPr lang="en-US" sz="1500" kern="1200" dirty="0"/>
        </a:p>
        <a:p>
          <a:pPr marL="114300" lvl="1" indent="-114300" algn="l" defTabSz="666750">
            <a:lnSpc>
              <a:spcPct val="90000"/>
            </a:lnSpc>
            <a:spcBef>
              <a:spcPct val="0"/>
            </a:spcBef>
            <a:spcAft>
              <a:spcPct val="15000"/>
            </a:spcAft>
            <a:buChar char="••"/>
          </a:pPr>
          <a:r>
            <a:rPr lang="en-US" sz="1500" kern="1200" dirty="0" smtClean="0"/>
            <a:t>2002 – 2008</a:t>
          </a:r>
          <a:endParaRPr lang="en-US" sz="1500" kern="1200" dirty="0"/>
        </a:p>
      </dsp:txBody>
      <dsp:txXfrm rot="-5400000">
        <a:off x="672928" y="31900"/>
        <a:ext cx="3745906" cy="563855"/>
      </dsp:txXfrm>
    </dsp:sp>
    <dsp:sp modelId="{E6FD8565-F5E3-4BEB-8296-0F5F48D293AF}">
      <dsp:nvSpPr>
        <dsp:cNvPr id="0" name=""/>
        <dsp:cNvSpPr/>
      </dsp:nvSpPr>
      <dsp:spPr>
        <a:xfrm rot="5400000">
          <a:off x="-144198" y="955713"/>
          <a:ext cx="961325" cy="67292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PP</a:t>
          </a:r>
          <a:endParaRPr lang="en-US" sz="2000" kern="1200" dirty="0"/>
        </a:p>
      </dsp:txBody>
      <dsp:txXfrm rot="-5400000">
        <a:off x="2" y="1147978"/>
        <a:ext cx="672927" cy="288398"/>
      </dsp:txXfrm>
    </dsp:sp>
    <dsp:sp modelId="{BEBC1977-4FCF-4D77-83AD-7AA748A75880}">
      <dsp:nvSpPr>
        <dsp:cNvPr id="0" name=""/>
        <dsp:cNvSpPr/>
      </dsp:nvSpPr>
      <dsp:spPr>
        <a:xfrm rot="5400000">
          <a:off x="2248701" y="-764259"/>
          <a:ext cx="624861" cy="3776409"/>
        </a:xfrm>
        <a:prstGeom prst="round2SameRect">
          <a:avLst/>
        </a:prstGeom>
        <a:solidFill>
          <a:schemeClr val="lt1">
            <a:hueOff val="0"/>
            <a:satOff val="0"/>
            <a:lumOff val="0"/>
            <a:alpha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Preparatory Phase – FP 7</a:t>
          </a:r>
          <a:endParaRPr lang="en-US" sz="1500" kern="1200" dirty="0"/>
        </a:p>
        <a:p>
          <a:pPr marL="114300" lvl="1" indent="-114300" algn="l" defTabSz="666750">
            <a:lnSpc>
              <a:spcPct val="90000"/>
            </a:lnSpc>
            <a:spcBef>
              <a:spcPct val="0"/>
            </a:spcBef>
            <a:spcAft>
              <a:spcPct val="15000"/>
            </a:spcAft>
            <a:buChar char="••"/>
          </a:pPr>
          <a:r>
            <a:rPr lang="en-US" sz="1500" kern="1200" dirty="0" smtClean="0"/>
            <a:t>2010 – 2014</a:t>
          </a:r>
          <a:endParaRPr lang="en-US" sz="1500" kern="1200" dirty="0"/>
        </a:p>
      </dsp:txBody>
      <dsp:txXfrm rot="-5400000">
        <a:off x="672928" y="842017"/>
        <a:ext cx="3745906" cy="563855"/>
      </dsp:txXfrm>
    </dsp:sp>
    <dsp:sp modelId="{3DAD8474-79B2-49AA-8886-42F31162BAEE}">
      <dsp:nvSpPr>
        <dsp:cNvPr id="0" name=""/>
        <dsp:cNvSpPr/>
      </dsp:nvSpPr>
      <dsp:spPr>
        <a:xfrm rot="5400000">
          <a:off x="-144198" y="1765830"/>
          <a:ext cx="961325" cy="67292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IP</a:t>
          </a:r>
          <a:endParaRPr lang="en-US" sz="2000" kern="1200" dirty="0"/>
        </a:p>
      </dsp:txBody>
      <dsp:txXfrm rot="-5400000">
        <a:off x="2" y="1958095"/>
        <a:ext cx="672927" cy="288398"/>
      </dsp:txXfrm>
    </dsp:sp>
    <dsp:sp modelId="{BC9EF96D-5102-419A-94FB-C47272AC3F87}">
      <dsp:nvSpPr>
        <dsp:cNvPr id="0" name=""/>
        <dsp:cNvSpPr/>
      </dsp:nvSpPr>
      <dsp:spPr>
        <a:xfrm rot="5400000">
          <a:off x="2248701" y="45857"/>
          <a:ext cx="624861" cy="3776409"/>
        </a:xfrm>
        <a:prstGeom prst="round2SameRect">
          <a:avLst/>
        </a:prstGeom>
        <a:solidFill>
          <a:schemeClr val="lt1">
            <a:hueOff val="0"/>
            <a:satOff val="0"/>
            <a:lumOff val="0"/>
            <a:alpha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Implementation Phase – Horizon 2020</a:t>
          </a:r>
          <a:endParaRPr lang="en-US" sz="1500" kern="1200" dirty="0"/>
        </a:p>
        <a:p>
          <a:pPr marL="114300" lvl="1" indent="-114300" algn="l" defTabSz="666750">
            <a:lnSpc>
              <a:spcPct val="90000"/>
            </a:lnSpc>
            <a:spcBef>
              <a:spcPct val="0"/>
            </a:spcBef>
            <a:spcAft>
              <a:spcPct val="15000"/>
            </a:spcAft>
            <a:buChar char="••"/>
          </a:pPr>
          <a:r>
            <a:rPr lang="en-US" sz="1500" kern="1200" dirty="0" smtClean="0"/>
            <a:t>2014 -2019</a:t>
          </a:r>
          <a:endParaRPr lang="en-US" sz="1500" kern="1200" dirty="0"/>
        </a:p>
      </dsp:txBody>
      <dsp:txXfrm rot="-5400000">
        <a:off x="672928" y="1652134"/>
        <a:ext cx="3745906" cy="563855"/>
      </dsp:txXfrm>
    </dsp:sp>
    <dsp:sp modelId="{E7EE6F45-4C05-41CF-9B6B-A7C62B6766F4}">
      <dsp:nvSpPr>
        <dsp:cNvPr id="0" name=""/>
        <dsp:cNvSpPr/>
      </dsp:nvSpPr>
      <dsp:spPr>
        <a:xfrm rot="5400000">
          <a:off x="-144198" y="2575947"/>
          <a:ext cx="961325" cy="67292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ERIC</a:t>
          </a:r>
          <a:endParaRPr lang="en-US" sz="2000" kern="1200" dirty="0"/>
        </a:p>
      </dsp:txBody>
      <dsp:txXfrm rot="-5400000">
        <a:off x="2" y="2768212"/>
        <a:ext cx="672927" cy="288398"/>
      </dsp:txXfrm>
    </dsp:sp>
    <dsp:sp modelId="{135F929F-3B73-466E-AAD1-50FDE00A8631}">
      <dsp:nvSpPr>
        <dsp:cNvPr id="0" name=""/>
        <dsp:cNvSpPr/>
      </dsp:nvSpPr>
      <dsp:spPr>
        <a:xfrm rot="5400000">
          <a:off x="2248701" y="855975"/>
          <a:ext cx="624861" cy="3776409"/>
        </a:xfrm>
        <a:prstGeom prst="round2SameRect">
          <a:avLst/>
        </a:prstGeom>
        <a:solidFill>
          <a:schemeClr val="lt1">
            <a:hueOff val="0"/>
            <a:satOff val="0"/>
            <a:lumOff val="0"/>
            <a:alpha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Operational Phase, ERIC – Legal entity</a:t>
          </a:r>
          <a:endParaRPr lang="en-US" sz="1500" kern="1200" dirty="0"/>
        </a:p>
        <a:p>
          <a:pPr marL="114300" lvl="1" indent="-114300" algn="l" defTabSz="666750">
            <a:lnSpc>
              <a:spcPct val="90000"/>
            </a:lnSpc>
            <a:spcBef>
              <a:spcPct val="0"/>
            </a:spcBef>
            <a:spcAft>
              <a:spcPct val="15000"/>
            </a:spcAft>
            <a:buChar char="••"/>
          </a:pPr>
          <a:r>
            <a:rPr lang="en-US" sz="1500" kern="1200" dirty="0" smtClean="0"/>
            <a:t>2020 -</a:t>
          </a:r>
          <a:endParaRPr lang="en-US" sz="1500" kern="1200" dirty="0"/>
        </a:p>
      </dsp:txBody>
      <dsp:txXfrm rot="-5400000">
        <a:off x="672928" y="2462252"/>
        <a:ext cx="3745906" cy="56385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857500" cy="468313"/>
          </a:xfrm>
          <a:prstGeom prst="rect">
            <a:avLst/>
          </a:prstGeom>
          <a:noFill/>
          <a:ln w="9525">
            <a:noFill/>
            <a:miter lim="800000"/>
            <a:headEnd/>
            <a:tailEnd/>
          </a:ln>
          <a:effectLst/>
        </p:spPr>
        <p:txBody>
          <a:bodyPr vert="horz" wrap="square" lIns="95354" tIns="47677" rIns="95354" bIns="47677" numCol="1" anchor="t" anchorCtr="0" compatLnSpc="1">
            <a:prstTxWarp prst="textNoShape">
              <a:avLst/>
            </a:prstTxWarp>
          </a:bodyPr>
          <a:lstStyle>
            <a:lvl1pPr algn="l" defTabSz="954088">
              <a:defRPr sz="1300"/>
            </a:lvl1pPr>
          </a:lstStyle>
          <a:p>
            <a:pPr>
              <a:defRPr/>
            </a:pPr>
            <a:endParaRPr lang="en-GB"/>
          </a:p>
        </p:txBody>
      </p:sp>
      <p:sp>
        <p:nvSpPr>
          <p:cNvPr id="10243" name="Rectangle 3"/>
          <p:cNvSpPr>
            <a:spLocks noGrp="1" noChangeArrowheads="1"/>
          </p:cNvSpPr>
          <p:nvPr>
            <p:ph type="dt" sz="quarter" idx="1"/>
          </p:nvPr>
        </p:nvSpPr>
        <p:spPr bwMode="auto">
          <a:xfrm>
            <a:off x="3754438" y="0"/>
            <a:ext cx="2938462" cy="468313"/>
          </a:xfrm>
          <a:prstGeom prst="rect">
            <a:avLst/>
          </a:prstGeom>
          <a:noFill/>
          <a:ln w="9525">
            <a:noFill/>
            <a:miter lim="800000"/>
            <a:headEnd/>
            <a:tailEnd/>
          </a:ln>
          <a:effectLst/>
        </p:spPr>
        <p:txBody>
          <a:bodyPr vert="horz" wrap="square" lIns="95354" tIns="47677" rIns="95354" bIns="47677" numCol="1" anchor="t" anchorCtr="0" compatLnSpc="1">
            <a:prstTxWarp prst="textNoShape">
              <a:avLst/>
            </a:prstTxWarp>
          </a:bodyPr>
          <a:lstStyle>
            <a:lvl1pPr algn="r" defTabSz="954088">
              <a:defRPr sz="1300"/>
            </a:lvl1pPr>
          </a:lstStyle>
          <a:p>
            <a:pPr>
              <a:defRPr/>
            </a:pPr>
            <a:endParaRPr lang="en-GB"/>
          </a:p>
        </p:txBody>
      </p:sp>
      <p:sp>
        <p:nvSpPr>
          <p:cNvPr id="10244" name="Rectangle 4"/>
          <p:cNvSpPr>
            <a:spLocks noGrp="1" noChangeArrowheads="1"/>
          </p:cNvSpPr>
          <p:nvPr>
            <p:ph type="ftr" sz="quarter" idx="2"/>
          </p:nvPr>
        </p:nvSpPr>
        <p:spPr bwMode="auto">
          <a:xfrm>
            <a:off x="0" y="9288463"/>
            <a:ext cx="2857500" cy="546100"/>
          </a:xfrm>
          <a:prstGeom prst="rect">
            <a:avLst/>
          </a:prstGeom>
          <a:noFill/>
          <a:ln w="9525">
            <a:noFill/>
            <a:miter lim="800000"/>
            <a:headEnd/>
            <a:tailEnd/>
          </a:ln>
          <a:effectLst/>
        </p:spPr>
        <p:txBody>
          <a:bodyPr vert="horz" wrap="square" lIns="95354" tIns="47677" rIns="95354" bIns="47677" numCol="1" anchor="b" anchorCtr="0" compatLnSpc="1">
            <a:prstTxWarp prst="textNoShape">
              <a:avLst/>
            </a:prstTxWarp>
          </a:bodyPr>
          <a:lstStyle>
            <a:lvl1pPr algn="l" defTabSz="954088">
              <a:defRPr sz="1300"/>
            </a:lvl1pPr>
          </a:lstStyle>
          <a:p>
            <a:pPr>
              <a:defRPr/>
            </a:pPr>
            <a:endParaRPr lang="en-GB"/>
          </a:p>
        </p:txBody>
      </p:sp>
      <p:sp>
        <p:nvSpPr>
          <p:cNvPr id="10245" name="Rectangle 5"/>
          <p:cNvSpPr>
            <a:spLocks noGrp="1" noChangeArrowheads="1"/>
          </p:cNvSpPr>
          <p:nvPr>
            <p:ph type="sldNum" sz="quarter" idx="3"/>
          </p:nvPr>
        </p:nvSpPr>
        <p:spPr bwMode="auto">
          <a:xfrm>
            <a:off x="3754438" y="9288463"/>
            <a:ext cx="2938462" cy="546100"/>
          </a:xfrm>
          <a:prstGeom prst="rect">
            <a:avLst/>
          </a:prstGeom>
          <a:noFill/>
          <a:ln w="9525">
            <a:noFill/>
            <a:miter lim="800000"/>
            <a:headEnd/>
            <a:tailEnd/>
          </a:ln>
          <a:effectLst/>
        </p:spPr>
        <p:txBody>
          <a:bodyPr vert="horz" wrap="square" lIns="95354" tIns="47677" rIns="95354" bIns="47677" numCol="1" anchor="b" anchorCtr="0" compatLnSpc="1">
            <a:prstTxWarp prst="textNoShape">
              <a:avLst/>
            </a:prstTxWarp>
          </a:bodyPr>
          <a:lstStyle>
            <a:lvl1pPr algn="r" defTabSz="954088">
              <a:defRPr sz="1300"/>
            </a:lvl1pPr>
          </a:lstStyle>
          <a:p>
            <a:pPr>
              <a:defRPr/>
            </a:pPr>
            <a:fld id="{2EF9CA57-A072-4503-AE00-EBFA72183FCD}" type="slidenum">
              <a:rPr lang="en-GB"/>
              <a:pPr>
                <a:defRPr/>
              </a:pPr>
              <a:t>‹#›</a:t>
            </a:fld>
            <a:endParaRPr lang="en-GB"/>
          </a:p>
        </p:txBody>
      </p:sp>
    </p:spTree>
    <p:extLst>
      <p:ext uri="{BB962C8B-B14F-4D97-AF65-F5344CB8AC3E}">
        <p14:creationId xmlns:p14="http://schemas.microsoft.com/office/powerpoint/2010/main" val="19882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5600" cy="4921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84600" y="0"/>
            <a:ext cx="2895600" cy="492125"/>
          </a:xfrm>
          <a:prstGeom prst="rect">
            <a:avLst/>
          </a:prstGeom>
        </p:spPr>
        <p:txBody>
          <a:bodyPr vert="horz" lIns="91440" tIns="45720" rIns="91440" bIns="45720" rtlCol="0"/>
          <a:lstStyle>
            <a:lvl1pPr algn="r">
              <a:defRPr sz="1200"/>
            </a:lvl1pPr>
          </a:lstStyle>
          <a:p>
            <a:fld id="{D9BCBF39-46B9-48CC-B16A-AECF7F3EC48D}" type="datetimeFigureOut">
              <a:rPr lang="en-GB" smtClean="0"/>
              <a:t>12/07/2019</a:t>
            </a:fld>
            <a:endParaRPr lang="en-GB"/>
          </a:p>
        </p:txBody>
      </p:sp>
      <p:sp>
        <p:nvSpPr>
          <p:cNvPr id="4" name="Slide Image Placeholder 3"/>
          <p:cNvSpPr>
            <a:spLocks noGrp="1" noRot="1" noChangeAspect="1"/>
          </p:cNvSpPr>
          <p:nvPr>
            <p:ph type="sldImg" idx="2"/>
          </p:nvPr>
        </p:nvSpPr>
        <p:spPr>
          <a:xfrm>
            <a:off x="396875" y="1227138"/>
            <a:ext cx="5888038" cy="33131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8338" y="4724400"/>
            <a:ext cx="5345112" cy="3865563"/>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24975"/>
            <a:ext cx="2895600" cy="4921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84600" y="9324975"/>
            <a:ext cx="2895600" cy="492125"/>
          </a:xfrm>
          <a:prstGeom prst="rect">
            <a:avLst/>
          </a:prstGeom>
        </p:spPr>
        <p:txBody>
          <a:bodyPr vert="horz" lIns="91440" tIns="45720" rIns="91440" bIns="45720" rtlCol="0" anchor="b"/>
          <a:lstStyle>
            <a:lvl1pPr algn="r">
              <a:defRPr sz="1200"/>
            </a:lvl1pPr>
          </a:lstStyle>
          <a:p>
            <a:fld id="{7F033957-F219-4C6D-94DC-9FBB060539F1}" type="slidenum">
              <a:rPr lang="en-GB" smtClean="0"/>
              <a:t>‹#›</a:t>
            </a:fld>
            <a:endParaRPr lang="en-GB"/>
          </a:p>
        </p:txBody>
      </p:sp>
    </p:spTree>
    <p:extLst>
      <p:ext uri="{BB962C8B-B14F-4D97-AF65-F5344CB8AC3E}">
        <p14:creationId xmlns:p14="http://schemas.microsoft.com/office/powerpoint/2010/main" val="261591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ovjson.org/playground/"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Abstract: The European Plate Observing System (EPOS) is "a long-term plan to facilitate integrated use of data, data products, and facilities from distributed research infrastructures for solid Earth science in Europe" [https://epos-ip.org/about/what-epos]. The preparatory phase ran from 2010 to 2014, the implementation phase completes in September this year, after which EPOS will become operational. The EPOS community consists of 141 institutes and 47 partners from across 22 countries, including several international organisations, such as INTERMAGNET. EPOS activities are organised around 10 science themes, of which geomagnetism is one. This presentation will discuss how geomagnetism has contributed to EPOS; what has worked well and what has not. The focus will be on how we make data 'interoperable' (Merriam-Webster: "ability of a system to work with or use the parts or equipment of another system") in the context of a large scale Earth Observation Network. As EPOS is a 'work in progress' the presentation will also cover the areas where we still have work to do and where the end result is, as yet, unclear.</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7F033957-F219-4C6D-94DC-9FBB060539F1}" type="slidenum">
              <a:rPr lang="en-GB" smtClean="0"/>
              <a:t>1</a:t>
            </a:fld>
            <a:endParaRPr lang="en-GB"/>
          </a:p>
        </p:txBody>
      </p:sp>
    </p:spTree>
    <p:extLst>
      <p:ext uri="{BB962C8B-B14F-4D97-AF65-F5344CB8AC3E}">
        <p14:creationId xmlns:p14="http://schemas.microsoft.com/office/powerpoint/2010/main" val="2246976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think that the ‘gold standard’ for a geomagnetic metadata system is that we would have enough information to allow us to create</a:t>
            </a:r>
            <a:r>
              <a:rPr lang="en-GB" baseline="0" dirty="0" smtClean="0"/>
              <a:t> the digital equivalent of a yearbook from the metadata for any of the digital data sets that we are collecting. We won’t get to this level with the first version of the system, but the idea of being able to recreate a yearbook from the metadata should continue to be an aspiration.</a:t>
            </a:r>
          </a:p>
          <a:p>
            <a:endParaRPr lang="en-GB" baseline="0" dirty="0" smtClean="0"/>
          </a:p>
          <a:p>
            <a:r>
              <a:rPr lang="en-GB" baseline="0" dirty="0" smtClean="0"/>
              <a:t>ISO 19115 is a standard for geographic metadata. INSPIRE is a related standard that is mandatory in Europe</a:t>
            </a:r>
            <a:endParaRPr lang="en-GB" dirty="0"/>
          </a:p>
        </p:txBody>
      </p:sp>
      <p:sp>
        <p:nvSpPr>
          <p:cNvPr id="4" name="Slide Number Placeholder 3"/>
          <p:cNvSpPr>
            <a:spLocks noGrp="1"/>
          </p:cNvSpPr>
          <p:nvPr>
            <p:ph type="sldNum" sz="quarter" idx="10"/>
          </p:nvPr>
        </p:nvSpPr>
        <p:spPr/>
        <p:txBody>
          <a:bodyPr/>
          <a:lstStyle/>
          <a:p>
            <a:fld id="{05831058-0CFD-4247-8F92-1303F5D31B8F}" type="slidenum">
              <a:rPr lang="en-GB" smtClean="0"/>
              <a:t>16</a:t>
            </a:fld>
            <a:endParaRPr lang="en-GB"/>
          </a:p>
        </p:txBody>
      </p:sp>
    </p:spTree>
    <p:extLst>
      <p:ext uri="{BB962C8B-B14F-4D97-AF65-F5344CB8AC3E}">
        <p14:creationId xmlns:p14="http://schemas.microsoft.com/office/powerpoint/2010/main" val="2781032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Designed to capture these things about an observatory:</a:t>
            </a:r>
          </a:p>
          <a:p>
            <a:r>
              <a:rPr lang="en-GB" dirty="0" smtClean="0"/>
              <a:t>	What institute</a:t>
            </a:r>
            <a:r>
              <a:rPr lang="en-GB" baseline="0" dirty="0" smtClean="0"/>
              <a:t> or institutes does it belong to and is it supported by</a:t>
            </a:r>
          </a:p>
          <a:p>
            <a:r>
              <a:rPr lang="en-GB" baseline="0" dirty="0" smtClean="0"/>
              <a:t>	What is it’s location</a:t>
            </a:r>
          </a:p>
          <a:p>
            <a:r>
              <a:rPr lang="en-GB" baseline="0" dirty="0" smtClean="0"/>
              <a:t>	Who are the contacts for the observatory</a:t>
            </a:r>
          </a:p>
          <a:p>
            <a:r>
              <a:rPr lang="en-GB" baseline="0" dirty="0" smtClean="0"/>
              <a:t>	What instruments are / have been in operation at the observatory</a:t>
            </a:r>
          </a:p>
          <a:p>
            <a:r>
              <a:rPr lang="en-GB" baseline="0" dirty="0" smtClean="0"/>
              <a:t>	What data sets has the observatory produced</a:t>
            </a:r>
          </a:p>
          <a:p>
            <a:r>
              <a:rPr lang="en-GB" baseline="0" dirty="0" smtClean="0"/>
              <a:t>	Is the observatory a member of INTERMAGNET</a:t>
            </a:r>
          </a:p>
          <a:p>
            <a:r>
              <a:rPr lang="en-GB" baseline="0" dirty="0" smtClean="0"/>
              <a:t>All these attributes may vary over time – the metadata allows for this</a:t>
            </a:r>
          </a:p>
          <a:p>
            <a:r>
              <a:rPr lang="en-GB" baseline="0" dirty="0" smtClean="0"/>
              <a:t>This is a subset of the information held in the schema – for a more detailed description, contact me</a:t>
            </a:r>
            <a:endParaRPr lang="en-GB" dirty="0" smtClean="0"/>
          </a:p>
          <a:p>
            <a:r>
              <a:rPr lang="en-GB" dirty="0" smtClean="0"/>
              <a:t>	</a:t>
            </a:r>
            <a:endParaRPr lang="en-GB" dirty="0"/>
          </a:p>
        </p:txBody>
      </p:sp>
      <p:sp>
        <p:nvSpPr>
          <p:cNvPr id="4" name="Slide Number Placeholder 3"/>
          <p:cNvSpPr>
            <a:spLocks noGrp="1"/>
          </p:cNvSpPr>
          <p:nvPr>
            <p:ph type="sldNum" sz="quarter" idx="10"/>
          </p:nvPr>
        </p:nvSpPr>
        <p:spPr/>
        <p:txBody>
          <a:bodyPr/>
          <a:lstStyle/>
          <a:p>
            <a:fld id="{05831058-0CFD-4247-8F92-1303F5D31B8F}" type="slidenum">
              <a:rPr lang="en-GB" smtClean="0"/>
              <a:t>17</a:t>
            </a:fld>
            <a:endParaRPr lang="en-GB"/>
          </a:p>
        </p:txBody>
      </p:sp>
    </p:spTree>
    <p:extLst>
      <p:ext uri="{BB962C8B-B14F-4D97-AF65-F5344CB8AC3E}">
        <p14:creationId xmlns:p14="http://schemas.microsoft.com/office/powerpoint/2010/main" val="4259257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easy to use data entry service will be provided. This will allow data providers</a:t>
            </a:r>
            <a:r>
              <a:rPr lang="en-GB" baseline="0" dirty="0" smtClean="0"/>
              <a:t> to update entries for their own institutes and observatories</a:t>
            </a:r>
          </a:p>
          <a:p>
            <a:endParaRPr lang="en-GB" baseline="0" dirty="0" smtClean="0"/>
          </a:p>
          <a:p>
            <a:r>
              <a:rPr lang="en-GB" baseline="0" dirty="0" smtClean="0"/>
              <a:t>Feeds will be provided to satisfy the specific requirements of a number of clients (INTERMAGNET and EPOS shown in the diagram – others expected to follow). The basic design will be flexible, allowing new clients to be added as needed.</a:t>
            </a:r>
          </a:p>
          <a:p>
            <a:endParaRPr lang="en-GB" baseline="0" dirty="0" smtClean="0"/>
          </a:p>
          <a:p>
            <a:r>
              <a:rPr lang="en-GB" baseline="0" dirty="0" smtClean="0"/>
              <a:t>Tools will be available to allow the operators of the database to enter and delete data.</a:t>
            </a:r>
          </a:p>
          <a:p>
            <a:endParaRPr lang="en-GB" baseline="0" dirty="0" smtClean="0"/>
          </a:p>
          <a:p>
            <a:r>
              <a:rPr lang="en-GB" baseline="0" dirty="0" smtClean="0"/>
              <a:t>The system will initially be implemented at the British Geological Survey. It will be designed to be flexible in it’s implementation, so that it could be moved to another institute, if required.</a:t>
            </a:r>
            <a:endParaRPr lang="en-GB" dirty="0"/>
          </a:p>
        </p:txBody>
      </p:sp>
      <p:sp>
        <p:nvSpPr>
          <p:cNvPr id="4" name="Slide Number Placeholder 3"/>
          <p:cNvSpPr>
            <a:spLocks noGrp="1"/>
          </p:cNvSpPr>
          <p:nvPr>
            <p:ph type="sldNum" sz="quarter" idx="10"/>
          </p:nvPr>
        </p:nvSpPr>
        <p:spPr/>
        <p:txBody>
          <a:bodyPr/>
          <a:lstStyle/>
          <a:p>
            <a:fld id="{05831058-0CFD-4247-8F92-1303F5D31B8F}" type="slidenum">
              <a:rPr lang="en-GB" smtClean="0"/>
              <a:t>18</a:t>
            </a:fld>
            <a:endParaRPr lang="en-GB"/>
          </a:p>
        </p:txBody>
      </p:sp>
    </p:spTree>
    <p:extLst>
      <p:ext uri="{BB962C8B-B14F-4D97-AF65-F5344CB8AC3E}">
        <p14:creationId xmlns:p14="http://schemas.microsoft.com/office/powerpoint/2010/main" val="3793478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Full file, just to describe INTERMAGENT, currently incomplete at 10,000 lines</a:t>
            </a:r>
            <a:endParaRPr lang="en-GB" dirty="0"/>
          </a:p>
        </p:txBody>
      </p:sp>
      <p:sp>
        <p:nvSpPr>
          <p:cNvPr id="4" name="Slide Number Placeholder 3"/>
          <p:cNvSpPr>
            <a:spLocks noGrp="1"/>
          </p:cNvSpPr>
          <p:nvPr>
            <p:ph type="sldNum" sz="quarter" idx="10"/>
          </p:nvPr>
        </p:nvSpPr>
        <p:spPr/>
        <p:txBody>
          <a:bodyPr/>
          <a:lstStyle/>
          <a:p>
            <a:fld id="{5953A000-BC16-1D47-978D-EE10E667AF77}" type="slidenum">
              <a:rPr lang="it-IT" smtClean="0"/>
              <a:t>21</a:t>
            </a:fld>
            <a:endParaRPr lang="it-IT"/>
          </a:p>
        </p:txBody>
      </p:sp>
    </p:spTree>
    <p:extLst>
      <p:ext uri="{BB962C8B-B14F-4D97-AF65-F5344CB8AC3E}">
        <p14:creationId xmlns:p14="http://schemas.microsoft.com/office/powerpoint/2010/main" val="1254548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53A000-BC16-1D47-978D-EE10E667AF77}" type="slidenum">
              <a:rPr lang="it-IT" smtClean="0"/>
              <a:t>22</a:t>
            </a:fld>
            <a:endParaRPr lang="it-IT"/>
          </a:p>
        </p:txBody>
      </p:sp>
    </p:spTree>
    <p:extLst>
      <p:ext uri="{BB962C8B-B14F-4D97-AF65-F5344CB8AC3E}">
        <p14:creationId xmlns:p14="http://schemas.microsoft.com/office/powerpoint/2010/main" val="3499960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AAAI – Authentication, Authorization and Accounting Infrastructure</a:t>
            </a:r>
            <a:endParaRPr lang="en-GB" dirty="0"/>
          </a:p>
        </p:txBody>
      </p:sp>
      <p:sp>
        <p:nvSpPr>
          <p:cNvPr id="4" name="Slide Number Placeholder 3"/>
          <p:cNvSpPr>
            <a:spLocks noGrp="1"/>
          </p:cNvSpPr>
          <p:nvPr>
            <p:ph type="sldNum" sz="quarter" idx="10"/>
          </p:nvPr>
        </p:nvSpPr>
        <p:spPr/>
        <p:txBody>
          <a:bodyPr/>
          <a:lstStyle/>
          <a:p>
            <a:fld id="{5953A000-BC16-1D47-978D-EE10E667AF77}" type="slidenum">
              <a:rPr lang="it-IT" smtClean="0"/>
              <a:t>24</a:t>
            </a:fld>
            <a:endParaRPr lang="it-IT"/>
          </a:p>
        </p:txBody>
      </p:sp>
    </p:spTree>
    <p:extLst>
      <p:ext uri="{BB962C8B-B14F-4D97-AF65-F5344CB8AC3E}">
        <p14:creationId xmlns:p14="http://schemas.microsoft.com/office/powerpoint/2010/main" val="958985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Aims to be able to represent any spatiotemporal data (data with both spatial and temporal variations)</a:t>
            </a:r>
          </a:p>
          <a:p>
            <a:pPr lvl="0"/>
            <a:r>
              <a:rPr lang="en-GB" dirty="0" smtClean="0"/>
              <a:t>An open standard</a:t>
            </a:r>
          </a:p>
          <a:p>
            <a:pPr lvl="0"/>
            <a:r>
              <a:rPr lang="en-GB" dirty="0" smtClean="0"/>
              <a:t>Comprehensive ability to handle spatial as well as time series data</a:t>
            </a:r>
          </a:p>
          <a:p>
            <a:pPr lvl="0"/>
            <a:r>
              <a:rPr lang="en-GB" dirty="0" smtClean="0"/>
              <a:t>A “playground” has been created, where </a:t>
            </a:r>
            <a:r>
              <a:rPr lang="en-GB" dirty="0" err="1" smtClean="0"/>
              <a:t>CovJSON</a:t>
            </a:r>
            <a:r>
              <a:rPr lang="en-GB" dirty="0" smtClean="0"/>
              <a:t> documents can be tested for conformity: </a:t>
            </a:r>
            <a:r>
              <a:rPr lang="en-GB" u="sng" dirty="0" smtClean="0">
                <a:hlinkClick r:id="rId3"/>
              </a:rPr>
              <a:t>https://covjson.org/playground/</a:t>
            </a:r>
            <a:r>
              <a:rPr lang="en-GB" dirty="0" smtClean="0"/>
              <a:t> </a:t>
            </a:r>
          </a:p>
          <a:p>
            <a:pPr lvl="0"/>
            <a:r>
              <a:rPr lang="en-GB" dirty="0" smtClean="0"/>
              <a:t>Some linkage to RDF</a:t>
            </a:r>
          </a:p>
          <a:p>
            <a:pPr lvl="0"/>
            <a:endParaRPr lang="en-GB" dirty="0" smtClean="0"/>
          </a:p>
          <a:p>
            <a:pPr lvl="0"/>
            <a:r>
              <a:rPr lang="en-GB" dirty="0" smtClean="0"/>
              <a:t>A draft standard – the final implementation may change. However we have not found any more mature JSON-based time series formats</a:t>
            </a:r>
          </a:p>
          <a:p>
            <a:pPr lvl="0"/>
            <a:r>
              <a:rPr lang="en-GB" dirty="0" smtClean="0"/>
              <a:t>Lack of existing tools that work with the format</a:t>
            </a:r>
          </a:p>
          <a:p>
            <a:pPr lvl="1"/>
            <a:r>
              <a:rPr lang="en-GB" dirty="0" smtClean="0"/>
              <a:t>Relatively easy to write code for this format</a:t>
            </a:r>
          </a:p>
          <a:p>
            <a:pPr lvl="1"/>
            <a:r>
              <a:rPr lang="en-GB" dirty="0" smtClean="0"/>
              <a:t>Some sample code is provided in the “playground”</a:t>
            </a:r>
          </a:p>
          <a:p>
            <a:pPr lvl="0"/>
            <a:endParaRPr lang="en-GB" dirty="0" smtClean="0"/>
          </a:p>
          <a:p>
            <a:endParaRPr lang="en-GB" dirty="0"/>
          </a:p>
        </p:txBody>
      </p:sp>
      <p:sp>
        <p:nvSpPr>
          <p:cNvPr id="4" name="Slide Number Placeholder 3"/>
          <p:cNvSpPr>
            <a:spLocks noGrp="1"/>
          </p:cNvSpPr>
          <p:nvPr>
            <p:ph type="sldNum" sz="quarter" idx="10"/>
          </p:nvPr>
        </p:nvSpPr>
        <p:spPr/>
        <p:txBody>
          <a:bodyPr/>
          <a:lstStyle/>
          <a:p>
            <a:fld id="{5953A000-BC16-1D47-978D-EE10E667AF77}" type="slidenum">
              <a:rPr lang="it-IT" smtClean="0"/>
              <a:t>26</a:t>
            </a:fld>
            <a:endParaRPr lang="it-IT"/>
          </a:p>
        </p:txBody>
      </p:sp>
    </p:spTree>
    <p:extLst>
      <p:ext uri="{BB962C8B-B14F-4D97-AF65-F5344CB8AC3E}">
        <p14:creationId xmlns:p14="http://schemas.microsoft.com/office/powerpoint/2010/main" val="1023146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work is incomplete</a:t>
            </a:r>
          </a:p>
          <a:p>
            <a:endParaRPr lang="en-GB" dirty="0"/>
          </a:p>
        </p:txBody>
      </p:sp>
      <p:sp>
        <p:nvSpPr>
          <p:cNvPr id="4" name="Slide Number Placeholder 3"/>
          <p:cNvSpPr>
            <a:spLocks noGrp="1"/>
          </p:cNvSpPr>
          <p:nvPr>
            <p:ph type="sldNum" sz="quarter" idx="10"/>
          </p:nvPr>
        </p:nvSpPr>
        <p:spPr/>
        <p:txBody>
          <a:bodyPr/>
          <a:lstStyle/>
          <a:p>
            <a:fld id="{5953A000-BC16-1D47-978D-EE10E667AF77}" type="slidenum">
              <a:rPr lang="it-IT" smtClean="0"/>
              <a:t>27</a:t>
            </a:fld>
            <a:endParaRPr lang="it-IT"/>
          </a:p>
        </p:txBody>
      </p:sp>
    </p:spTree>
    <p:extLst>
      <p:ext uri="{BB962C8B-B14F-4D97-AF65-F5344CB8AC3E}">
        <p14:creationId xmlns:p14="http://schemas.microsoft.com/office/powerpoint/2010/main" val="3450261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EG, current difficulty combining</a:t>
            </a:r>
            <a:r>
              <a:rPr lang="en-GB" baseline="0" dirty="0" smtClean="0"/>
              <a:t> seismic and geomagnetic data</a:t>
            </a:r>
          </a:p>
          <a:p>
            <a:endParaRPr lang="en-GB" baseline="0" dirty="0" smtClean="0"/>
          </a:p>
          <a:p>
            <a:r>
              <a:rPr lang="en-GB" baseline="0" dirty="0" smtClean="0"/>
              <a:t>EG </a:t>
            </a:r>
            <a:r>
              <a:rPr lang="en-GB" sz="1200" b="0" i="0" kern="1200" dirty="0" smtClean="0">
                <a:solidFill>
                  <a:schemeClr val="tx1"/>
                </a:solidFill>
                <a:effectLst/>
                <a:latin typeface="+mn-lt"/>
                <a:ea typeface="+mn-ea"/>
                <a:cs typeface="+mn-cs"/>
              </a:rPr>
              <a:t>climate change. “There’s the fundamental science – the physics, the chemistry and so on,, but there’s also the social science: how do we get people to change their behaviour? And the engineering aspects: how do we design more efficient power generation systems, and improve insulating technologies?” [https://www.newscientist.com/article/mg20928002-100-open-your-mind-to-interdisciplinary-research/]</a:t>
            </a:r>
          </a:p>
          <a:p>
            <a:endParaRPr lang="en-GB" sz="1200" b="0" i="0" kern="1200" dirty="0" smtClean="0">
              <a:solidFill>
                <a:schemeClr val="tx1"/>
              </a:solidFill>
              <a:effectLst/>
              <a:latin typeface="+mn-lt"/>
              <a:ea typeface="+mn-ea"/>
              <a:cs typeface="+mn-cs"/>
            </a:endParaRPr>
          </a:p>
          <a:p>
            <a:pPr rtl="0"/>
            <a:r>
              <a:rPr lang="en-GB" sz="1200" b="0" i="0" kern="1200" dirty="0" smtClean="0">
                <a:solidFill>
                  <a:schemeClr val="tx1"/>
                </a:solidFill>
                <a:effectLst/>
                <a:latin typeface="+mn-lt"/>
                <a:ea typeface="+mn-ea"/>
                <a:cs typeface="+mn-cs"/>
              </a:rPr>
              <a:t>EG EPOS:</a:t>
            </a:r>
          </a:p>
          <a:p>
            <a:pPr rtl="0"/>
            <a:endParaRPr lang="en-GB" sz="1200" b="0" i="0" u="none" strike="noStrike" kern="1200" dirty="0" smtClean="0">
              <a:solidFill>
                <a:schemeClr val="tx1"/>
              </a:solidFill>
              <a:effectLst/>
              <a:latin typeface="+mn-lt"/>
              <a:ea typeface="+mn-ea"/>
              <a:cs typeface="+mn-cs"/>
            </a:endParaRPr>
          </a:p>
          <a:p>
            <a:pPr rtl="0"/>
            <a:r>
              <a:rPr lang="en-GB" sz="1200" b="0" i="0" u="none" strike="noStrike" kern="1200" dirty="0" smtClean="0">
                <a:solidFill>
                  <a:schemeClr val="tx1"/>
                </a:solidFill>
                <a:effectLst/>
                <a:latin typeface="+mn-lt"/>
                <a:ea typeface="+mn-ea"/>
                <a:cs typeface="+mn-cs"/>
              </a:rPr>
              <a:t>Sarah is a project PI and part of the </a:t>
            </a:r>
            <a:r>
              <a:rPr lang="en-GB" sz="1200" b="0" i="0" u="none" strike="noStrike" kern="1200" dirty="0" err="1" smtClean="0">
                <a:solidFill>
                  <a:schemeClr val="tx1"/>
                </a:solidFill>
                <a:effectLst/>
                <a:latin typeface="+mn-lt"/>
                <a:ea typeface="+mn-ea"/>
                <a:cs typeface="+mn-cs"/>
              </a:rPr>
              <a:t>DeepNL</a:t>
            </a:r>
            <a:r>
              <a:rPr lang="en-GB" sz="1200" b="0" i="0" u="none" strike="noStrike" kern="1200" dirty="0" smtClean="0">
                <a:solidFill>
                  <a:schemeClr val="tx1"/>
                </a:solidFill>
                <a:effectLst/>
                <a:latin typeface="+mn-lt"/>
                <a:ea typeface="+mn-ea"/>
                <a:cs typeface="+mn-cs"/>
              </a:rPr>
              <a:t> program. She wants to create a model with the purpose of simulating the surface subsidence above the Groningen Gas field for the next decades. The numerical model requires input from:</a:t>
            </a:r>
            <a:endParaRPr lang="en-GB" b="0" dirty="0" smtClean="0">
              <a:effectLst/>
            </a:endParaRPr>
          </a:p>
          <a:p>
            <a:pPr rtl="0"/>
            <a:endParaRPr lang="en-GB" sz="1200" b="0" i="0" u="none" strike="noStrike" kern="1200" dirty="0" smtClean="0">
              <a:solidFill>
                <a:schemeClr val="tx1"/>
              </a:solidFill>
              <a:effectLst/>
              <a:latin typeface="+mn-lt"/>
              <a:ea typeface="+mn-ea"/>
              <a:cs typeface="+mn-cs"/>
            </a:endParaRPr>
          </a:p>
          <a:p>
            <a:pPr rtl="0"/>
            <a:r>
              <a:rPr lang="en-GB" sz="1200" b="0" i="0" u="none" strike="noStrike" kern="1200" dirty="0" smtClean="0">
                <a:solidFill>
                  <a:schemeClr val="tx1"/>
                </a:solidFill>
                <a:effectLst/>
                <a:latin typeface="+mn-lt"/>
                <a:ea typeface="+mn-ea"/>
                <a:cs typeface="+mn-cs"/>
              </a:rPr>
              <a:t>a) Satellite-based surface subsidence data from the past 30 years (e.g. Satellite; GNSS)</a:t>
            </a:r>
            <a:endParaRPr lang="en-GB" b="0" dirty="0" smtClean="0">
              <a:effectLst/>
            </a:endParaRPr>
          </a:p>
          <a:p>
            <a:pPr rtl="0"/>
            <a:r>
              <a:rPr lang="en-GB" sz="1200" b="0" i="0" u="none" strike="noStrike" kern="1200" dirty="0" smtClean="0">
                <a:solidFill>
                  <a:schemeClr val="tx1"/>
                </a:solidFill>
                <a:effectLst/>
                <a:latin typeface="+mn-lt"/>
                <a:ea typeface="+mn-ea"/>
                <a:cs typeface="+mn-cs"/>
              </a:rPr>
              <a:t>b) Location, time, magnitude, and focal mechanism of earthquakes in the area (e.g. Seismology)</a:t>
            </a:r>
            <a:endParaRPr lang="en-GB" b="0" dirty="0" smtClean="0">
              <a:effectLst/>
            </a:endParaRPr>
          </a:p>
          <a:p>
            <a:pPr rtl="0"/>
            <a:r>
              <a:rPr lang="en-GB" sz="1200" b="0" i="0" u="none" strike="noStrike" kern="1200" dirty="0" smtClean="0">
                <a:solidFill>
                  <a:schemeClr val="tx1"/>
                </a:solidFill>
                <a:effectLst/>
                <a:latin typeface="+mn-lt"/>
                <a:ea typeface="+mn-ea"/>
                <a:cs typeface="+mn-cs"/>
              </a:rPr>
              <a:t>c) A geological model of the subsurface based on seismic and well data (e.g. Geological info &amp; </a:t>
            </a:r>
            <a:r>
              <a:rPr lang="en-GB" sz="1200" b="0" i="0" u="none" strike="noStrike" kern="1200" dirty="0" err="1" smtClean="0">
                <a:solidFill>
                  <a:schemeClr val="tx1"/>
                </a:solidFill>
                <a:effectLst/>
                <a:latin typeface="+mn-lt"/>
                <a:ea typeface="+mn-ea"/>
                <a:cs typeface="+mn-cs"/>
              </a:rPr>
              <a:t>Modeling</a:t>
            </a:r>
            <a:r>
              <a:rPr lang="en-GB" sz="1200" b="0" i="0" u="none" strike="noStrike" kern="1200" dirty="0" smtClean="0">
                <a:solidFill>
                  <a:schemeClr val="tx1"/>
                </a:solidFill>
                <a:effectLst/>
                <a:latin typeface="+mn-lt"/>
                <a:ea typeface="+mn-ea"/>
                <a:cs typeface="+mn-cs"/>
              </a:rPr>
              <a:t>)</a:t>
            </a:r>
            <a:endParaRPr lang="en-GB" b="0" dirty="0" smtClean="0">
              <a:effectLst/>
            </a:endParaRPr>
          </a:p>
          <a:p>
            <a:pPr rtl="0"/>
            <a:r>
              <a:rPr lang="en-GB" sz="1200" b="0" i="0" u="none" strike="noStrike" kern="1200" dirty="0" smtClean="0">
                <a:solidFill>
                  <a:schemeClr val="tx1"/>
                </a:solidFill>
                <a:effectLst/>
                <a:latin typeface="+mn-lt"/>
                <a:ea typeface="+mn-ea"/>
                <a:cs typeface="+mn-cs"/>
              </a:rPr>
              <a:t>d) Rock mechanical data (rheology, geochemistry, failure properties) from the underlying </a:t>
            </a:r>
            <a:r>
              <a:rPr lang="en-GB" sz="1200" b="0" i="0" u="none" strike="noStrike" kern="1200" dirty="0" err="1" smtClean="0">
                <a:solidFill>
                  <a:schemeClr val="tx1"/>
                </a:solidFill>
                <a:effectLst/>
                <a:latin typeface="+mn-lt"/>
                <a:ea typeface="+mn-ea"/>
                <a:cs typeface="+mn-cs"/>
              </a:rPr>
              <a:t>lithologies</a:t>
            </a:r>
            <a:r>
              <a:rPr lang="en-GB" sz="1200" b="0" i="0" u="none" strike="noStrike" kern="1200" dirty="0" smtClean="0">
                <a:solidFill>
                  <a:schemeClr val="tx1"/>
                </a:solidFill>
                <a:effectLst/>
                <a:latin typeface="+mn-lt"/>
                <a:ea typeface="+mn-ea"/>
                <a:cs typeface="+mn-cs"/>
              </a:rPr>
              <a:t> (e.g. Multi-scale laboratories) à location (depth?)</a:t>
            </a:r>
            <a:endParaRPr lang="en-GB" b="0" dirty="0" smtClean="0">
              <a:effectLst/>
            </a:endParaRPr>
          </a:p>
          <a:p>
            <a:pPr rtl="0"/>
            <a:r>
              <a:rPr lang="en-GB" sz="1200" b="0" i="0" u="none" strike="noStrike" kern="1200" dirty="0" smtClean="0">
                <a:solidFill>
                  <a:schemeClr val="tx1"/>
                </a:solidFill>
                <a:effectLst/>
                <a:latin typeface="+mn-lt"/>
                <a:ea typeface="+mn-ea"/>
                <a:cs typeface="+mn-cs"/>
              </a:rPr>
              <a:t>e)   Industrial data (gas production / production cluster position)</a:t>
            </a:r>
            <a:endParaRPr lang="en-GB" b="0" dirty="0" smtClean="0">
              <a:effectLst/>
            </a:endParaRPr>
          </a:p>
        </p:txBody>
      </p:sp>
      <p:sp>
        <p:nvSpPr>
          <p:cNvPr id="4" name="Slide Number Placeholder 3"/>
          <p:cNvSpPr>
            <a:spLocks noGrp="1"/>
          </p:cNvSpPr>
          <p:nvPr>
            <p:ph type="sldNum" sz="quarter" idx="10"/>
          </p:nvPr>
        </p:nvSpPr>
        <p:spPr/>
        <p:txBody>
          <a:bodyPr/>
          <a:lstStyle/>
          <a:p>
            <a:fld id="{5953A000-BC16-1D47-978D-EE10E667AF77}" type="slidenum">
              <a:rPr lang="it-IT" smtClean="0"/>
              <a:t>4</a:t>
            </a:fld>
            <a:endParaRPr lang="it-IT"/>
          </a:p>
        </p:txBody>
      </p:sp>
    </p:spTree>
    <p:extLst>
      <p:ext uri="{BB962C8B-B14F-4D97-AF65-F5344CB8AC3E}">
        <p14:creationId xmlns:p14="http://schemas.microsoft.com/office/powerpoint/2010/main" val="883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ERIC - </a:t>
            </a:r>
            <a:r>
              <a:rPr lang="en-GB" sz="1200" b="0" i="0" kern="1200" dirty="0" smtClean="0">
                <a:solidFill>
                  <a:schemeClr val="tx1"/>
                </a:solidFill>
                <a:effectLst/>
                <a:latin typeface="+mn-lt"/>
                <a:ea typeface="+mn-ea"/>
                <a:cs typeface="+mn-cs"/>
              </a:rPr>
              <a:t>European Research Infrastructure Consortium</a:t>
            </a:r>
            <a:endParaRPr lang="en-GB" dirty="0"/>
          </a:p>
        </p:txBody>
      </p:sp>
      <p:sp>
        <p:nvSpPr>
          <p:cNvPr id="4" name="Slide Number Placeholder 3"/>
          <p:cNvSpPr>
            <a:spLocks noGrp="1"/>
          </p:cNvSpPr>
          <p:nvPr>
            <p:ph type="sldNum" sz="quarter" idx="10"/>
          </p:nvPr>
        </p:nvSpPr>
        <p:spPr/>
        <p:txBody>
          <a:bodyPr/>
          <a:lstStyle/>
          <a:p>
            <a:fld id="{7F033957-F219-4C6D-94DC-9FBB060539F1}" type="slidenum">
              <a:rPr lang="en-GB" smtClean="0"/>
              <a:t>5</a:t>
            </a:fld>
            <a:endParaRPr lang="en-GB"/>
          </a:p>
        </p:txBody>
      </p:sp>
    </p:spTree>
    <p:extLst>
      <p:ext uri="{BB962C8B-B14F-4D97-AF65-F5344CB8AC3E}">
        <p14:creationId xmlns:p14="http://schemas.microsoft.com/office/powerpoint/2010/main" val="3781622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WP1:</a:t>
            </a:r>
            <a:r>
              <a:rPr lang="en-US" sz="1200"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Management</a:t>
            </a:r>
          </a:p>
          <a:p>
            <a:r>
              <a:rPr lang="en-US" sz="1200" kern="1200" dirty="0" smtClean="0">
                <a:solidFill>
                  <a:schemeClr val="tx1"/>
                </a:solidFill>
                <a:effectLst/>
                <a:latin typeface="+mn-lt"/>
                <a:ea typeface="+mn-ea"/>
                <a:cs typeface="+mn-cs"/>
              </a:rPr>
              <a:t>• WP2:</a:t>
            </a:r>
            <a:r>
              <a:rPr lang="en-US" sz="1200" kern="1200" baseline="0" dirty="0" smtClean="0">
                <a:solidFill>
                  <a:schemeClr val="tx1"/>
                </a:solidFill>
                <a:effectLst/>
                <a:latin typeface="+mn-lt"/>
                <a:ea typeface="+mn-ea"/>
                <a:cs typeface="+mn-cs"/>
              </a:rPr>
              <a:t> Communication</a:t>
            </a:r>
          </a:p>
          <a:p>
            <a:r>
              <a:rPr lang="en-US" sz="1200" kern="1200" dirty="0" smtClean="0">
                <a:solidFill>
                  <a:schemeClr val="tx1"/>
                </a:solidFill>
                <a:effectLst/>
                <a:latin typeface="+mn-lt"/>
                <a:ea typeface="+mn-ea"/>
                <a:cs typeface="+mn-cs"/>
              </a:rPr>
              <a:t>• WP3: Harmonization</a:t>
            </a:r>
          </a:p>
          <a:p>
            <a:r>
              <a:rPr lang="en-US" sz="1200" kern="1200" dirty="0" smtClean="0">
                <a:solidFill>
                  <a:schemeClr val="tx1"/>
                </a:solidFill>
                <a:effectLst/>
                <a:latin typeface="+mn-lt"/>
                <a:ea typeface="+mn-ea"/>
                <a:cs typeface="+mn-cs"/>
              </a:rPr>
              <a:t>• WP4: Legal</a:t>
            </a:r>
          </a:p>
          <a:p>
            <a:r>
              <a:rPr lang="en-US" sz="1200" kern="1200" dirty="0" smtClean="0">
                <a:solidFill>
                  <a:schemeClr val="tx1"/>
                </a:solidFill>
                <a:effectLst/>
                <a:latin typeface="+mn-lt"/>
                <a:ea typeface="+mn-ea"/>
                <a:cs typeface="+mn-cs"/>
              </a:rPr>
              <a:t>• WP5:</a:t>
            </a:r>
            <a:r>
              <a:rPr lang="en-US" sz="1200" kern="1200" baseline="0" dirty="0" smtClean="0">
                <a:solidFill>
                  <a:schemeClr val="tx1"/>
                </a:solidFill>
                <a:effectLst/>
                <a:latin typeface="+mn-lt"/>
                <a:ea typeface="+mn-ea"/>
                <a:cs typeface="+mn-cs"/>
              </a:rPr>
              <a:t> Finance</a:t>
            </a:r>
          </a:p>
          <a:p>
            <a:r>
              <a:rPr lang="en-US" sz="1200" kern="1200" dirty="0" smtClean="0">
                <a:solidFill>
                  <a:schemeClr val="tx1"/>
                </a:solidFill>
                <a:effectLst/>
                <a:latin typeface="+mn-lt"/>
                <a:ea typeface="+mn-ea"/>
                <a:cs typeface="+mn-cs"/>
              </a:rPr>
              <a:t>• WP6: ICS Interoperability</a:t>
            </a:r>
          </a:p>
          <a:p>
            <a:r>
              <a:rPr lang="en-US" sz="1200" kern="1200" dirty="0" smtClean="0">
                <a:solidFill>
                  <a:schemeClr val="tx1"/>
                </a:solidFill>
                <a:effectLst/>
                <a:latin typeface="+mn-lt"/>
                <a:ea typeface="+mn-ea"/>
                <a:cs typeface="+mn-cs"/>
              </a:rPr>
              <a:t>• WP7: ICS development</a:t>
            </a:r>
          </a:p>
          <a:p>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WP8: Seismology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WP9: Near-Fault Observatories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WP10: GNSS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WP11: Volcano Observatories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WP12: Satellite Earth Observations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WP13: Geomagnetic Observations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WP14: Anthropogenic hazards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WP15: Geology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WP16: Multi-scale Laboratories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WP17: Geo-­Energy Test Beds.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953A000-BC16-1D47-978D-EE10E667AF77}" type="slidenum">
              <a:rPr lang="it-IT" smtClean="0"/>
              <a:t>7</a:t>
            </a:fld>
            <a:endParaRPr lang="it-IT"/>
          </a:p>
        </p:txBody>
      </p:sp>
    </p:spTree>
    <p:extLst>
      <p:ext uri="{BB962C8B-B14F-4D97-AF65-F5344CB8AC3E}">
        <p14:creationId xmlns:p14="http://schemas.microsoft.com/office/powerpoint/2010/main" val="547556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Rich metadata implies that you should not presume that you know who will want to use your data, or for what purpose. So, as a rule of thumb, you should never say ‘this metadata isn’t useful’; be generous and provide it anyway!</a:t>
            </a:r>
            <a:endParaRPr lang="en-GB" dirty="0"/>
          </a:p>
        </p:txBody>
      </p:sp>
      <p:sp>
        <p:nvSpPr>
          <p:cNvPr id="4" name="Slide Number Placeholder 3"/>
          <p:cNvSpPr>
            <a:spLocks noGrp="1"/>
          </p:cNvSpPr>
          <p:nvPr>
            <p:ph type="sldNum" sz="quarter" idx="10"/>
          </p:nvPr>
        </p:nvSpPr>
        <p:spPr/>
        <p:txBody>
          <a:bodyPr/>
          <a:lstStyle/>
          <a:p>
            <a:fld id="{5953A000-BC16-1D47-978D-EE10E667AF77}" type="slidenum">
              <a:rPr lang="it-IT" smtClean="0"/>
              <a:t>10</a:t>
            </a:fld>
            <a:endParaRPr lang="it-IT"/>
          </a:p>
        </p:txBody>
      </p:sp>
    </p:spTree>
    <p:extLst>
      <p:ext uri="{BB962C8B-B14F-4D97-AF65-F5344CB8AC3E}">
        <p14:creationId xmlns:p14="http://schemas.microsoft.com/office/powerpoint/2010/main" val="1088075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Metadata language examples: ISO19115, Inspire, </a:t>
            </a:r>
            <a:r>
              <a:rPr lang="en-GB" sz="1200" b="0" i="0" kern="1200" dirty="0" err="1" smtClean="0">
                <a:solidFill>
                  <a:schemeClr val="tx1"/>
                </a:solidFill>
                <a:effectLst/>
                <a:latin typeface="+mn-lt"/>
                <a:ea typeface="+mn-ea"/>
                <a:cs typeface="+mn-cs"/>
              </a:rPr>
              <a:t>Datacite</a:t>
            </a:r>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 qualified reference is a cross-reference that explains its intent. For example, </a:t>
            </a:r>
            <a:r>
              <a:rPr lang="en-GB" sz="1200" b="0" i="1" kern="1200" dirty="0" smtClean="0">
                <a:solidFill>
                  <a:schemeClr val="tx1"/>
                </a:solidFill>
                <a:effectLst/>
                <a:latin typeface="+mn-lt"/>
                <a:ea typeface="+mn-ea"/>
                <a:cs typeface="+mn-cs"/>
              </a:rPr>
              <a:t>X is regulator of Y</a:t>
            </a:r>
            <a:r>
              <a:rPr lang="en-GB" sz="1200" b="0" i="0" kern="1200" dirty="0" smtClean="0">
                <a:solidFill>
                  <a:schemeClr val="tx1"/>
                </a:solidFill>
                <a:effectLst/>
                <a:latin typeface="+mn-lt"/>
                <a:ea typeface="+mn-ea"/>
                <a:cs typeface="+mn-cs"/>
              </a:rPr>
              <a:t> is a much more qualified reference than </a:t>
            </a:r>
            <a:r>
              <a:rPr lang="en-GB" sz="1200" b="0" i="1" kern="1200" dirty="0" smtClean="0">
                <a:solidFill>
                  <a:schemeClr val="tx1"/>
                </a:solidFill>
                <a:effectLst/>
                <a:latin typeface="+mn-lt"/>
                <a:ea typeface="+mn-ea"/>
                <a:cs typeface="+mn-cs"/>
              </a:rPr>
              <a:t>X is associated with Y</a:t>
            </a:r>
            <a:r>
              <a:rPr lang="en-GB" sz="1200" b="0" i="0" kern="1200" dirty="0" smtClean="0">
                <a:solidFill>
                  <a:schemeClr val="tx1"/>
                </a:solidFill>
                <a:effectLst/>
                <a:latin typeface="+mn-lt"/>
                <a:ea typeface="+mn-ea"/>
                <a:cs typeface="+mn-cs"/>
              </a:rPr>
              <a:t>, or </a:t>
            </a:r>
            <a:r>
              <a:rPr lang="en-GB" sz="1200" b="0" i="1" kern="1200" dirty="0" smtClean="0">
                <a:solidFill>
                  <a:schemeClr val="tx1"/>
                </a:solidFill>
                <a:effectLst/>
                <a:latin typeface="+mn-lt"/>
                <a:ea typeface="+mn-ea"/>
                <a:cs typeface="+mn-cs"/>
              </a:rPr>
              <a:t>X see also Y</a:t>
            </a:r>
            <a:r>
              <a:rPr lang="en-GB" sz="1200" b="0" i="0" kern="1200" dirty="0" smtClean="0">
                <a:solidFill>
                  <a:schemeClr val="tx1"/>
                </a:solidFill>
                <a:effectLst/>
                <a:latin typeface="+mn-lt"/>
                <a:ea typeface="+mn-ea"/>
                <a:cs typeface="+mn-cs"/>
              </a:rPr>
              <a:t>. The goal therefore is to create as many meaningful links as possible between (meta)data resources to enrich the contextual knowledge about the data, balanced against the time/energy involved in making a good data model. </a:t>
            </a:r>
            <a:endParaRPr lang="en-GB" dirty="0"/>
          </a:p>
        </p:txBody>
      </p:sp>
      <p:sp>
        <p:nvSpPr>
          <p:cNvPr id="4" name="Slide Number Placeholder 3"/>
          <p:cNvSpPr>
            <a:spLocks noGrp="1"/>
          </p:cNvSpPr>
          <p:nvPr>
            <p:ph type="sldNum" sz="quarter" idx="10"/>
          </p:nvPr>
        </p:nvSpPr>
        <p:spPr/>
        <p:txBody>
          <a:bodyPr/>
          <a:lstStyle/>
          <a:p>
            <a:fld id="{7F033957-F219-4C6D-94DC-9FBB060539F1}" type="slidenum">
              <a:rPr lang="en-GB" smtClean="0"/>
              <a:t>12</a:t>
            </a:fld>
            <a:endParaRPr lang="en-GB"/>
          </a:p>
        </p:txBody>
      </p:sp>
    </p:spTree>
    <p:extLst>
      <p:ext uri="{BB962C8B-B14F-4D97-AF65-F5344CB8AC3E}">
        <p14:creationId xmlns:p14="http://schemas.microsoft.com/office/powerpoint/2010/main" val="1981071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 ultimate goal of FAIR is to optimise the reuse of data</a:t>
            </a:r>
            <a:endParaRPr lang="en-GB" dirty="0"/>
          </a:p>
        </p:txBody>
      </p:sp>
      <p:sp>
        <p:nvSpPr>
          <p:cNvPr id="4" name="Slide Number Placeholder 3"/>
          <p:cNvSpPr>
            <a:spLocks noGrp="1"/>
          </p:cNvSpPr>
          <p:nvPr>
            <p:ph type="sldNum" sz="quarter" idx="10"/>
          </p:nvPr>
        </p:nvSpPr>
        <p:spPr/>
        <p:txBody>
          <a:bodyPr/>
          <a:lstStyle/>
          <a:p>
            <a:fld id="{7F033957-F219-4C6D-94DC-9FBB060539F1}" type="slidenum">
              <a:rPr lang="en-GB" smtClean="0"/>
              <a:t>13</a:t>
            </a:fld>
            <a:endParaRPr lang="en-GB"/>
          </a:p>
        </p:txBody>
      </p:sp>
    </p:spTree>
    <p:extLst>
      <p:ext uri="{BB962C8B-B14F-4D97-AF65-F5344CB8AC3E}">
        <p14:creationId xmlns:p14="http://schemas.microsoft.com/office/powerpoint/2010/main" val="2418841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EPOS DCAT AP - EPOS Data Catalogue</a:t>
            </a:r>
            <a:r>
              <a:rPr lang="en-GB" baseline="0" dirty="0" smtClean="0"/>
              <a:t> Vocabulary</a:t>
            </a:r>
            <a:r>
              <a:rPr lang="en-GB" dirty="0" smtClean="0"/>
              <a:t> Application Profile</a:t>
            </a:r>
          </a:p>
          <a:p>
            <a:r>
              <a:rPr lang="en-GB" dirty="0" smtClean="0"/>
              <a:t>RDF – Resource Description Framework</a:t>
            </a:r>
          </a:p>
          <a:p>
            <a:r>
              <a:rPr lang="en-GB" dirty="0" smtClean="0"/>
              <a:t>	Based</a:t>
            </a:r>
            <a:r>
              <a:rPr lang="en-GB" baseline="0" dirty="0" smtClean="0"/>
              <a:t> on s</a:t>
            </a:r>
            <a:r>
              <a:rPr lang="en-GB" dirty="0" smtClean="0"/>
              <a:t>tatements (known as the subject, predicate and object</a:t>
            </a:r>
            <a:endParaRPr lang="en-GB" dirty="0"/>
          </a:p>
        </p:txBody>
      </p:sp>
      <p:sp>
        <p:nvSpPr>
          <p:cNvPr id="4" name="Slide Number Placeholder 3"/>
          <p:cNvSpPr>
            <a:spLocks noGrp="1"/>
          </p:cNvSpPr>
          <p:nvPr>
            <p:ph type="sldNum" sz="quarter" idx="10"/>
          </p:nvPr>
        </p:nvSpPr>
        <p:spPr/>
        <p:txBody>
          <a:bodyPr/>
          <a:lstStyle/>
          <a:p>
            <a:fld id="{5953A000-BC16-1D47-978D-EE10E667AF77}" type="slidenum">
              <a:rPr lang="it-IT" smtClean="0"/>
              <a:t>14</a:t>
            </a:fld>
            <a:endParaRPr lang="it-IT"/>
          </a:p>
        </p:txBody>
      </p:sp>
    </p:spTree>
    <p:extLst>
      <p:ext uri="{BB962C8B-B14F-4D97-AF65-F5344CB8AC3E}">
        <p14:creationId xmlns:p14="http://schemas.microsoft.com/office/powerpoint/2010/main" val="4040146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a:t>
            </a:r>
            <a:r>
              <a:rPr lang="en-GB" baseline="0" dirty="0" smtClean="0"/>
              <a:t> is the source of the metadata that we provide to EPOS?</a:t>
            </a:r>
            <a:endParaRPr lang="en-GB" dirty="0" smtClean="0"/>
          </a:p>
          <a:p>
            <a:endParaRPr lang="en-GB" dirty="0" smtClean="0"/>
          </a:p>
          <a:p>
            <a:r>
              <a:rPr lang="en-GB" dirty="0" smtClean="0"/>
              <a:t>These figures are from the World Data Centre metadata database from about 2017</a:t>
            </a:r>
          </a:p>
          <a:p>
            <a:endParaRPr lang="en-GB" dirty="0" smtClean="0"/>
          </a:p>
          <a:p>
            <a:r>
              <a:rPr lang="en-GB" dirty="0" smtClean="0"/>
              <a:t>The data that we need to collect is sufficiently</a:t>
            </a:r>
            <a:r>
              <a:rPr lang="en-GB" baseline="0" dirty="0" smtClean="0"/>
              <a:t> large and complex to need a data management tool,</a:t>
            </a:r>
          </a:p>
          <a:p>
            <a:endParaRPr lang="en-GB" baseline="0" dirty="0" smtClean="0"/>
          </a:p>
          <a:p>
            <a:r>
              <a:rPr lang="en-GB" baseline="0" dirty="0" smtClean="0"/>
              <a:t>INTERMAGNET figures: 61 institutes, 132 active observatories, 17 former observatories</a:t>
            </a:r>
          </a:p>
        </p:txBody>
      </p:sp>
      <p:sp>
        <p:nvSpPr>
          <p:cNvPr id="4" name="Slide Number Placeholder 3"/>
          <p:cNvSpPr>
            <a:spLocks noGrp="1"/>
          </p:cNvSpPr>
          <p:nvPr>
            <p:ph type="sldNum" sz="quarter" idx="10"/>
          </p:nvPr>
        </p:nvSpPr>
        <p:spPr/>
        <p:txBody>
          <a:bodyPr/>
          <a:lstStyle/>
          <a:p>
            <a:fld id="{05831058-0CFD-4247-8F92-1303F5D31B8F}" type="slidenum">
              <a:rPr lang="en-GB" smtClean="0"/>
              <a:t>15</a:t>
            </a:fld>
            <a:endParaRPr lang="en-GB"/>
          </a:p>
        </p:txBody>
      </p:sp>
    </p:spTree>
    <p:extLst>
      <p:ext uri="{BB962C8B-B14F-4D97-AF65-F5344CB8AC3E}">
        <p14:creationId xmlns:p14="http://schemas.microsoft.com/office/powerpoint/2010/main" val="33279583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4" name="Rectangle 1026"/>
          <p:cNvSpPr>
            <a:spLocks noGrp="1" noChangeArrowheads="1"/>
          </p:cNvSpPr>
          <p:nvPr>
            <p:ph type="ctrTitle"/>
          </p:nvPr>
        </p:nvSpPr>
        <p:spPr>
          <a:xfrm>
            <a:off x="0" y="1498997"/>
            <a:ext cx="9144000" cy="857250"/>
          </a:xfrm>
        </p:spPr>
        <p:txBody>
          <a:bodyPr/>
          <a:lstStyle>
            <a:lvl1pPr algn="ctr">
              <a:defRPr sz="3600"/>
            </a:lvl1pPr>
          </a:lstStyle>
          <a:p>
            <a:r>
              <a:rPr lang="en-US" smtClean="0"/>
              <a:t>Click to edit Master title style</a:t>
            </a:r>
            <a:endParaRPr lang="en-GB"/>
          </a:p>
        </p:txBody>
      </p:sp>
      <p:sp>
        <p:nvSpPr>
          <p:cNvPr id="13315" name="Rectangle 1027"/>
          <p:cNvSpPr>
            <a:spLocks noGrp="1" noChangeArrowheads="1"/>
          </p:cNvSpPr>
          <p:nvPr>
            <p:ph type="subTitle" idx="1"/>
          </p:nvPr>
        </p:nvSpPr>
        <p:spPr>
          <a:xfrm>
            <a:off x="0" y="2809875"/>
            <a:ext cx="9144000" cy="571500"/>
          </a:xfrm>
        </p:spPr>
        <p:txBody>
          <a:bodyPr/>
          <a:lstStyle>
            <a:lvl1pPr marL="0" indent="0" algn="ctr">
              <a:buFontTx/>
              <a:buNone/>
              <a:defRPr/>
            </a:lvl1pPr>
          </a:lstStyle>
          <a:p>
            <a:r>
              <a:rPr lang="en-US" smtClean="0"/>
              <a:t>Click to edit Master subtitle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8872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929121"/>
            <a:ext cx="9144000" cy="1214379"/>
          </a:xfrm>
          <a:prstGeom prst="rect">
            <a:avLst/>
          </a:prstGeom>
        </p:spPr>
      </p:pic>
      <p:sp>
        <p:nvSpPr>
          <p:cNvPr id="11" name="Text Box 1040"/>
          <p:cNvSpPr txBox="1">
            <a:spLocks noChangeArrowheads="1"/>
          </p:cNvSpPr>
          <p:nvPr userDrawn="1"/>
        </p:nvSpPr>
        <p:spPr bwMode="auto">
          <a:xfrm>
            <a:off x="107504" y="4864328"/>
            <a:ext cx="1386918" cy="215444"/>
          </a:xfrm>
          <a:prstGeom prst="rect">
            <a:avLst/>
          </a:prstGeom>
          <a:noFill/>
          <a:ln w="9525">
            <a:noFill/>
            <a:miter lim="800000"/>
            <a:headEnd/>
            <a:tailEnd/>
          </a:ln>
          <a:effectLst/>
        </p:spPr>
        <p:txBody>
          <a:bodyPr wrap="none">
            <a:spAutoFit/>
          </a:bodyPr>
          <a:lstStyle/>
          <a:p>
            <a:pPr algn="l" eaLnBrk="1" hangingPunct="1">
              <a:defRPr/>
            </a:pPr>
            <a:r>
              <a:rPr lang="en-GB" sz="800" b="1" dirty="0">
                <a:solidFill>
                  <a:schemeClr val="bg1"/>
                </a:solidFill>
                <a:latin typeface="Arial" charset="0"/>
                <a:cs typeface="Times New Roman" pitchFamily="18" charset="0"/>
              </a:rPr>
              <a:t>© </a:t>
            </a:r>
            <a:r>
              <a:rPr lang="en-GB" sz="800" dirty="0" smtClean="0">
                <a:solidFill>
                  <a:schemeClr val="bg1"/>
                </a:solidFill>
                <a:latin typeface="Arial" charset="0"/>
                <a:cs typeface="Times New Roman" pitchFamily="18" charset="0"/>
              </a:rPr>
              <a:t>UKRI </a:t>
            </a:r>
            <a:r>
              <a:rPr lang="en-GB" sz="800" dirty="0">
                <a:solidFill>
                  <a:schemeClr val="bg1"/>
                </a:solidFill>
                <a:latin typeface="Arial" charset="0"/>
                <a:cs typeface="Times New Roman" pitchFamily="18" charset="0"/>
              </a:rPr>
              <a:t>All rights reserved</a:t>
            </a:r>
            <a:endParaRPr lang="en-GB" sz="800" dirty="0">
              <a:solidFill>
                <a:schemeClr val="bg1"/>
              </a:solidFill>
              <a:latin typeface="Arial" charset="0"/>
            </a:endParaRPr>
          </a:p>
        </p:txBody>
      </p:sp>
    </p:spTree>
    <p:extLst>
      <p:ext uri="{BB962C8B-B14F-4D97-AF65-F5344CB8AC3E}">
        <p14:creationId xmlns:p14="http://schemas.microsoft.com/office/powerpoint/2010/main" val="854484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024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00789" y="195263"/>
            <a:ext cx="1800225" cy="39433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00114" y="195263"/>
            <a:ext cx="5248275" cy="39433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2822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467476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40636776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00113" y="1600200"/>
            <a:ext cx="3416300" cy="2538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8813" y="1600200"/>
            <a:ext cx="3416300" cy="2538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451308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710933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91427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916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4016447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04168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77" y="283"/>
            <a:ext cx="9143245" cy="5143217"/>
          </a:xfrm>
          <a:prstGeom prst="rect">
            <a:avLst/>
          </a:prstGeom>
        </p:spPr>
      </p:pic>
      <p:sp>
        <p:nvSpPr>
          <p:cNvPr id="1026" name="Rectangle 2"/>
          <p:cNvSpPr>
            <a:spLocks noGrp="1" noChangeArrowheads="1"/>
          </p:cNvSpPr>
          <p:nvPr>
            <p:ph type="title"/>
          </p:nvPr>
        </p:nvSpPr>
        <p:spPr bwMode="auto">
          <a:xfrm>
            <a:off x="900113" y="195263"/>
            <a:ext cx="72009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900113" y="1600200"/>
            <a:ext cx="69850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53" name="Text Box 29"/>
          <p:cNvSpPr txBox="1">
            <a:spLocks noChangeArrowheads="1"/>
          </p:cNvSpPr>
          <p:nvPr/>
        </p:nvSpPr>
        <p:spPr bwMode="auto">
          <a:xfrm>
            <a:off x="126485" y="4885135"/>
            <a:ext cx="1386919" cy="215444"/>
          </a:xfrm>
          <a:prstGeom prst="rect">
            <a:avLst/>
          </a:prstGeom>
          <a:noFill/>
          <a:ln w="9525">
            <a:noFill/>
            <a:miter lim="800000"/>
            <a:headEnd/>
            <a:tailEnd/>
          </a:ln>
          <a:effectLst/>
        </p:spPr>
        <p:txBody>
          <a:bodyPr wrap="none">
            <a:spAutoFit/>
          </a:bodyPr>
          <a:lstStyle/>
          <a:p>
            <a:pPr>
              <a:defRPr/>
            </a:pPr>
            <a:r>
              <a:rPr lang="en-GB" sz="800" b="1" dirty="0">
                <a:latin typeface="Arial" charset="0"/>
              </a:rPr>
              <a:t>© </a:t>
            </a:r>
            <a:r>
              <a:rPr lang="en-GB" sz="800" dirty="0" smtClean="0">
                <a:latin typeface="Arial" charset="0"/>
              </a:rPr>
              <a:t>UKRI </a:t>
            </a:r>
            <a:r>
              <a:rPr lang="en-GB" sz="800" dirty="0">
                <a:latin typeface="Arial" charset="0"/>
              </a:rPr>
              <a:t>All rights reserved</a:t>
            </a:r>
          </a:p>
        </p:txBody>
      </p:sp>
      <p:pic>
        <p:nvPicPr>
          <p:cNvPr id="2" name="Picture 1"/>
          <p:cNvPicPr preferRelativeResize="0">
            <a:picLocks/>
          </p:cNvPicPr>
          <p:nvPr/>
        </p:nvPicPr>
        <p:blipFill>
          <a:blip r:embed="rId14" cstate="print">
            <a:extLst>
              <a:ext uri="{28A0092B-C50C-407E-A947-70E740481C1C}">
                <a14:useLocalDpi xmlns:a14="http://schemas.microsoft.com/office/drawing/2010/main" val="0"/>
              </a:ext>
            </a:extLst>
          </a:blip>
          <a:stretch>
            <a:fillRect/>
          </a:stretch>
        </p:blipFill>
        <p:spPr>
          <a:xfrm>
            <a:off x="6875799" y="3017484"/>
            <a:ext cx="2268201" cy="2126016"/>
          </a:xfrm>
          <a:prstGeom prst="rect">
            <a:avLst/>
          </a:prstGeom>
        </p:spPr>
      </p:pic>
      <p:pic>
        <p:nvPicPr>
          <p:cNvPr id="1030" name="Picture 35" descr="bgsklrwo"/>
          <p:cNvPicPr>
            <a:picLocks noChangeAspect="1" noChangeArrowheads="1"/>
          </p:cNvPicPr>
          <p:nvPr/>
        </p:nvPicPr>
        <p:blipFill>
          <a:blip r:embed="rId1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460432" y="4515966"/>
            <a:ext cx="543764" cy="53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4000">
          <a:solidFill>
            <a:schemeClr val="tx1"/>
          </a:solidFill>
          <a:latin typeface="+mj-lt"/>
          <a:ea typeface="+mj-ea"/>
          <a:cs typeface="+mj-cs"/>
        </a:defRPr>
      </a:lvl1pPr>
      <a:lvl2pPr algn="l" rtl="0" eaLnBrk="1" fontAlgn="base" hangingPunct="1">
        <a:spcBef>
          <a:spcPct val="0"/>
        </a:spcBef>
        <a:spcAft>
          <a:spcPct val="0"/>
        </a:spcAft>
        <a:defRPr sz="4000">
          <a:solidFill>
            <a:schemeClr val="tx1"/>
          </a:solidFill>
          <a:latin typeface="Arial" charset="0"/>
        </a:defRPr>
      </a:lvl2pPr>
      <a:lvl3pPr algn="l" rtl="0" eaLnBrk="1" fontAlgn="base" hangingPunct="1">
        <a:spcBef>
          <a:spcPct val="0"/>
        </a:spcBef>
        <a:spcAft>
          <a:spcPct val="0"/>
        </a:spcAft>
        <a:defRPr sz="4000">
          <a:solidFill>
            <a:schemeClr val="tx1"/>
          </a:solidFill>
          <a:latin typeface="Arial" charset="0"/>
        </a:defRPr>
      </a:lvl3pPr>
      <a:lvl4pPr algn="l" rtl="0" eaLnBrk="1" fontAlgn="base" hangingPunct="1">
        <a:spcBef>
          <a:spcPct val="0"/>
        </a:spcBef>
        <a:spcAft>
          <a:spcPct val="0"/>
        </a:spcAft>
        <a:defRPr sz="4000">
          <a:solidFill>
            <a:schemeClr val="tx1"/>
          </a:solidFill>
          <a:latin typeface="Arial" charset="0"/>
        </a:defRPr>
      </a:lvl4pPr>
      <a:lvl5pPr algn="l" rtl="0" eaLnBrk="1" fontAlgn="base" hangingPunct="1">
        <a:spcBef>
          <a:spcPct val="0"/>
        </a:spcBef>
        <a:spcAft>
          <a:spcPct val="0"/>
        </a:spcAft>
        <a:defRPr sz="4000">
          <a:solidFill>
            <a:schemeClr val="tx1"/>
          </a:solidFill>
          <a:latin typeface="Arial" charset="0"/>
        </a:defRPr>
      </a:lvl5pPr>
      <a:lvl6pPr marL="457200" algn="l" rtl="0" eaLnBrk="1" fontAlgn="base" hangingPunct="1">
        <a:spcBef>
          <a:spcPct val="0"/>
        </a:spcBef>
        <a:spcAft>
          <a:spcPct val="0"/>
        </a:spcAft>
        <a:defRPr sz="4000">
          <a:solidFill>
            <a:schemeClr val="tx1"/>
          </a:solidFill>
          <a:latin typeface="Arial" charset="0"/>
        </a:defRPr>
      </a:lvl6pPr>
      <a:lvl7pPr marL="914400" algn="l" rtl="0" eaLnBrk="1" fontAlgn="base" hangingPunct="1">
        <a:spcBef>
          <a:spcPct val="0"/>
        </a:spcBef>
        <a:spcAft>
          <a:spcPct val="0"/>
        </a:spcAft>
        <a:defRPr sz="4000">
          <a:solidFill>
            <a:schemeClr val="tx1"/>
          </a:solidFill>
          <a:latin typeface="Arial" charset="0"/>
        </a:defRPr>
      </a:lvl7pPr>
      <a:lvl8pPr marL="1371600" algn="l" rtl="0" eaLnBrk="1" fontAlgn="base" hangingPunct="1">
        <a:spcBef>
          <a:spcPct val="0"/>
        </a:spcBef>
        <a:spcAft>
          <a:spcPct val="0"/>
        </a:spcAft>
        <a:defRPr sz="4000">
          <a:solidFill>
            <a:schemeClr val="tx1"/>
          </a:solidFill>
          <a:latin typeface="Arial" charset="0"/>
        </a:defRPr>
      </a:lvl8pPr>
      <a:lvl9pPr marL="1828800" algn="l" rtl="0" eaLnBrk="1" fontAlgn="base" hangingPunct="1">
        <a:spcBef>
          <a:spcPct val="0"/>
        </a:spcBef>
        <a:spcAft>
          <a:spcPct val="0"/>
        </a:spcAft>
        <a:defRPr sz="40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SzPct val="130000"/>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130000"/>
        <a:buChar char="•"/>
        <a:defRPr sz="2200">
          <a:solidFill>
            <a:schemeClr val="tx1"/>
          </a:solidFill>
          <a:latin typeface="+mn-lt"/>
        </a:defRPr>
      </a:lvl2pPr>
      <a:lvl3pPr marL="1143000" indent="-228600" algn="l" rtl="0" eaLnBrk="1" fontAlgn="base" hangingPunct="1">
        <a:spcBef>
          <a:spcPct val="20000"/>
        </a:spcBef>
        <a:spcAft>
          <a:spcPct val="0"/>
        </a:spcAft>
        <a:buClr>
          <a:schemeClr val="tx1"/>
        </a:buClr>
        <a:buSzPct val="130000"/>
        <a:buChar char="•"/>
        <a:defRPr sz="2200">
          <a:solidFill>
            <a:schemeClr val="tx1"/>
          </a:solidFill>
          <a:latin typeface="+mn-lt"/>
        </a:defRPr>
      </a:lvl3pPr>
      <a:lvl4pPr marL="1600200" indent="-228600" algn="l" rtl="0" eaLnBrk="1" fontAlgn="base" hangingPunct="1">
        <a:spcBef>
          <a:spcPct val="20000"/>
        </a:spcBef>
        <a:spcAft>
          <a:spcPct val="0"/>
        </a:spcAft>
        <a:buClr>
          <a:schemeClr val="tx1"/>
        </a:buClr>
        <a:buSzPct val="130000"/>
        <a:buChar char="•"/>
        <a:defRPr sz="2200">
          <a:solidFill>
            <a:schemeClr val="tx1"/>
          </a:solidFill>
          <a:latin typeface="+mn-lt"/>
        </a:defRPr>
      </a:lvl4pPr>
      <a:lvl5pPr marL="2057400" indent="-228600" algn="l" rtl="0" eaLnBrk="1" fontAlgn="base" hangingPunct="1">
        <a:spcBef>
          <a:spcPct val="20000"/>
        </a:spcBef>
        <a:spcAft>
          <a:spcPct val="0"/>
        </a:spcAft>
        <a:buClr>
          <a:schemeClr val="tx1"/>
        </a:buClr>
        <a:buSzPct val="130000"/>
        <a:buChar char="•"/>
        <a:defRPr sz="2200">
          <a:solidFill>
            <a:schemeClr val="tx1"/>
          </a:solidFill>
          <a:latin typeface="+mn-lt"/>
        </a:defRPr>
      </a:lvl5pPr>
      <a:lvl6pPr marL="2514600" indent="-228600" algn="l" rtl="0" eaLnBrk="1" fontAlgn="base" hangingPunct="1">
        <a:spcBef>
          <a:spcPct val="20000"/>
        </a:spcBef>
        <a:spcAft>
          <a:spcPct val="0"/>
        </a:spcAft>
        <a:buClr>
          <a:schemeClr val="tx1"/>
        </a:buClr>
        <a:buSzPct val="130000"/>
        <a:buChar char="•"/>
        <a:defRPr sz="2200">
          <a:solidFill>
            <a:schemeClr val="tx1"/>
          </a:solidFill>
          <a:latin typeface="+mn-lt"/>
        </a:defRPr>
      </a:lvl6pPr>
      <a:lvl7pPr marL="2971800" indent="-228600" algn="l" rtl="0" eaLnBrk="1" fontAlgn="base" hangingPunct="1">
        <a:spcBef>
          <a:spcPct val="20000"/>
        </a:spcBef>
        <a:spcAft>
          <a:spcPct val="0"/>
        </a:spcAft>
        <a:buClr>
          <a:schemeClr val="tx1"/>
        </a:buClr>
        <a:buSzPct val="130000"/>
        <a:buChar char="•"/>
        <a:defRPr sz="2200">
          <a:solidFill>
            <a:schemeClr val="tx1"/>
          </a:solidFill>
          <a:latin typeface="+mn-lt"/>
        </a:defRPr>
      </a:lvl7pPr>
      <a:lvl8pPr marL="3429000" indent="-228600" algn="l" rtl="0" eaLnBrk="1" fontAlgn="base" hangingPunct="1">
        <a:spcBef>
          <a:spcPct val="20000"/>
        </a:spcBef>
        <a:spcAft>
          <a:spcPct val="0"/>
        </a:spcAft>
        <a:buClr>
          <a:schemeClr val="tx1"/>
        </a:buClr>
        <a:buSzPct val="130000"/>
        <a:buChar char="•"/>
        <a:defRPr sz="2200">
          <a:solidFill>
            <a:schemeClr val="tx1"/>
          </a:solidFill>
          <a:latin typeface="+mn-lt"/>
        </a:defRPr>
      </a:lvl8pPr>
      <a:lvl9pPr marL="3886200" indent="-228600" algn="l" rtl="0" eaLnBrk="1" fontAlgn="base" hangingPunct="1">
        <a:spcBef>
          <a:spcPct val="20000"/>
        </a:spcBef>
        <a:spcAft>
          <a:spcPct val="0"/>
        </a:spcAft>
        <a:buClr>
          <a:schemeClr val="tx1"/>
        </a:buClr>
        <a:buSzPct val="13000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orce11.org/group/fairgroup/fairprincipl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force11.org/group/fairgroup/fairprincipl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orce11.org/group/fairgroup/fairprincipl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orce11.org/group/fairgroup/fairprincipl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Data_Catalog_Vocabular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eurocris.org/cerif/main-features-cerif"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epos-ip.org/about/what-epo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ovjson.org/domain-types/#pointseri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epos-ip.org/about/what-epo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datainteroperability.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329929"/>
            <a:ext cx="9144000" cy="857250"/>
          </a:xfrm>
        </p:spPr>
        <p:txBody>
          <a:bodyPr/>
          <a:lstStyle/>
          <a:p>
            <a:r>
              <a:rPr lang="en-GB" altLang="en-US" sz="3200" dirty="0"/>
              <a:t>Geomagnetism and the European Plate Observing System (</a:t>
            </a:r>
            <a:r>
              <a:rPr lang="en-GB" altLang="en-US" sz="3200" dirty="0" smtClean="0"/>
              <a:t>EPOS)</a:t>
            </a:r>
            <a:endParaRPr lang="en-US" altLang="en-US" sz="3200" dirty="0" smtClean="0"/>
          </a:p>
        </p:txBody>
      </p:sp>
      <p:sp>
        <p:nvSpPr>
          <p:cNvPr id="3075" name="Rectangle 3"/>
          <p:cNvSpPr>
            <a:spLocks noGrp="1" noChangeArrowheads="1"/>
          </p:cNvSpPr>
          <p:nvPr>
            <p:ph type="subTitle" idx="1"/>
          </p:nvPr>
        </p:nvSpPr>
        <p:spPr/>
        <p:txBody>
          <a:bodyPr/>
          <a:lstStyle/>
          <a:p>
            <a:r>
              <a:rPr lang="en-GB" altLang="en-US" sz="1600" dirty="0"/>
              <a:t>What We’ve Learned About Integrating Geomagnetic Data Into an Earth Observation </a:t>
            </a:r>
            <a:r>
              <a:rPr lang="en-GB" altLang="en-US" sz="1600" dirty="0" smtClean="0"/>
              <a:t>Network</a:t>
            </a:r>
          </a:p>
          <a:p>
            <a:endParaRPr lang="en-GB" altLang="en-US" sz="1600" dirty="0" smtClean="0"/>
          </a:p>
          <a:p>
            <a:pPr algn="l"/>
            <a:r>
              <a:rPr lang="en-US" altLang="en-US" sz="1600" dirty="0"/>
              <a:t>Simon Flower </a:t>
            </a:r>
            <a:r>
              <a:rPr lang="en-US" altLang="en-US" sz="1600" dirty="0" smtClean="0"/>
              <a:t>[1</a:t>
            </a:r>
            <a:r>
              <a:rPr lang="en-US" altLang="en-US" sz="1600" dirty="0"/>
              <a:t>]</a:t>
            </a:r>
            <a:r>
              <a:rPr lang="en-US" altLang="en-US" sz="1600" dirty="0" smtClean="0"/>
              <a:t>, </a:t>
            </a:r>
            <a:r>
              <a:rPr lang="en-US" altLang="en-US" sz="1600" dirty="0"/>
              <a:t>Pavel </a:t>
            </a:r>
            <a:r>
              <a:rPr lang="en-US" altLang="en-US" sz="1600" dirty="0" err="1"/>
              <a:t>Hejda</a:t>
            </a:r>
            <a:r>
              <a:rPr lang="en-US" altLang="en-US" sz="1600" dirty="0"/>
              <a:t> </a:t>
            </a:r>
            <a:r>
              <a:rPr lang="en-US" altLang="en-US" sz="1600" dirty="0" smtClean="0"/>
              <a:t>[2], </a:t>
            </a:r>
            <a:r>
              <a:rPr lang="en-US" altLang="en-US" sz="1600" dirty="0"/>
              <a:t>Aude Chambodut </a:t>
            </a:r>
            <a:r>
              <a:rPr lang="en-US" altLang="en-US" sz="1600" dirty="0" smtClean="0"/>
              <a:t>[3], </a:t>
            </a:r>
            <a:r>
              <a:rPr lang="en-US" altLang="en-US" sz="1600" dirty="0"/>
              <a:t>Juan-Jose Curto </a:t>
            </a:r>
            <a:r>
              <a:rPr lang="en-US" altLang="en-US" sz="1600" dirty="0" smtClean="0"/>
              <a:t>[4], </a:t>
            </a:r>
            <a:r>
              <a:rPr lang="en-US" altLang="en-US" sz="1600" dirty="0"/>
              <a:t>Jürgen Matzka </a:t>
            </a:r>
            <a:r>
              <a:rPr lang="en-US" altLang="en-US" sz="1600" dirty="0" smtClean="0"/>
              <a:t>[5], </a:t>
            </a:r>
            <a:r>
              <a:rPr lang="en-US" altLang="en-US" sz="1600" dirty="0"/>
              <a:t>Alan Thomson </a:t>
            </a:r>
            <a:r>
              <a:rPr lang="en-US" altLang="en-US" sz="1600" dirty="0" smtClean="0"/>
              <a:t>[1], </a:t>
            </a:r>
            <a:r>
              <a:rPr lang="en-US" altLang="en-US" sz="1600" dirty="0"/>
              <a:t>Maxim Smirnov </a:t>
            </a:r>
            <a:r>
              <a:rPr lang="en-US" altLang="en-US" sz="1600" dirty="0" smtClean="0"/>
              <a:t>[6] </a:t>
            </a:r>
            <a:r>
              <a:rPr lang="en-US" altLang="en-US" sz="1600" dirty="0"/>
              <a:t>and Ari Viljanen </a:t>
            </a:r>
            <a:r>
              <a:rPr lang="en-US" altLang="en-US" sz="1600" dirty="0" smtClean="0"/>
              <a:t>[7]</a:t>
            </a:r>
          </a:p>
          <a:p>
            <a:pPr algn="l"/>
            <a:endParaRPr lang="en-US" altLang="en-US" sz="1600" dirty="0"/>
          </a:p>
          <a:p>
            <a:pPr algn="l"/>
            <a:r>
              <a:rPr lang="en-US" altLang="en-US" sz="1000" dirty="0"/>
              <a:t>(1) British Geological Survey, UK Research and Innovation, Edinburgh, UK, (2) Institute of Geophysics, Academy of Sciences of the Czech Republic, Prague, Czech Republic, (3) </a:t>
            </a:r>
            <a:r>
              <a:rPr lang="en-US" altLang="en-US" sz="1000" dirty="0" err="1"/>
              <a:t>Ecole</a:t>
            </a:r>
            <a:r>
              <a:rPr lang="en-US" altLang="en-US" sz="1000" dirty="0"/>
              <a:t> et </a:t>
            </a:r>
            <a:r>
              <a:rPr lang="en-US" altLang="en-US" sz="1000" dirty="0" err="1"/>
              <a:t>Observatoire</a:t>
            </a:r>
            <a:r>
              <a:rPr lang="en-US" altLang="en-US" sz="1000" dirty="0"/>
              <a:t> des Sciences de la Terre, </a:t>
            </a:r>
            <a:r>
              <a:rPr lang="en-US" altLang="en-US" sz="1000" dirty="0" err="1"/>
              <a:t>Université</a:t>
            </a:r>
            <a:r>
              <a:rPr lang="en-US" altLang="en-US" sz="1000" dirty="0"/>
              <a:t> de Strasbourg, Strasbourg, France, (4) </a:t>
            </a:r>
            <a:r>
              <a:rPr lang="en-US" altLang="en-US" sz="1000" dirty="0" err="1"/>
              <a:t>Observatori</a:t>
            </a:r>
            <a:r>
              <a:rPr lang="en-US" altLang="en-US" sz="1000" dirty="0"/>
              <a:t> de </a:t>
            </a:r>
            <a:r>
              <a:rPr lang="en-US" altLang="en-US" sz="1000" dirty="0" err="1"/>
              <a:t>l’Ebre</a:t>
            </a:r>
            <a:r>
              <a:rPr lang="en-US" altLang="en-US" sz="1000" dirty="0"/>
              <a:t>, </a:t>
            </a:r>
            <a:r>
              <a:rPr lang="en-US" altLang="en-US" sz="1000" dirty="0" err="1"/>
              <a:t>Roquetes</a:t>
            </a:r>
            <a:r>
              <a:rPr lang="en-US" altLang="en-US" sz="1000" dirty="0"/>
              <a:t>, Spain, (5) </a:t>
            </a:r>
            <a:r>
              <a:rPr lang="en-US" altLang="en-US" sz="1000" dirty="0" err="1"/>
              <a:t>Niemegk</a:t>
            </a:r>
            <a:r>
              <a:rPr lang="en-US" altLang="en-US" sz="1000" dirty="0"/>
              <a:t> Observatory, Deutsche </a:t>
            </a:r>
            <a:r>
              <a:rPr lang="en-US" altLang="en-US" sz="1000" dirty="0" err="1"/>
              <a:t>GeoForschungsZentrum</a:t>
            </a:r>
            <a:r>
              <a:rPr lang="en-US" altLang="en-US" sz="1000" dirty="0"/>
              <a:t>, Potsdam, Germany, (6) Geosciences and Environmental Engineering Department, </a:t>
            </a:r>
            <a:r>
              <a:rPr lang="en-US" altLang="en-US" sz="1000" dirty="0" err="1"/>
              <a:t>Luleå</a:t>
            </a:r>
            <a:r>
              <a:rPr lang="en-US" altLang="en-US" sz="1000" dirty="0"/>
              <a:t> University of Technology, </a:t>
            </a:r>
            <a:r>
              <a:rPr lang="en-US" altLang="en-US" sz="1000" dirty="0" err="1"/>
              <a:t>Luleå</a:t>
            </a:r>
            <a:r>
              <a:rPr lang="en-US" altLang="en-US" sz="1000" dirty="0"/>
              <a:t>, Sweden, (7) Finnish Meteorological Institute, Helsinki, Finland.</a:t>
            </a:r>
          </a:p>
          <a:p>
            <a:pPr algn="l"/>
            <a:endParaRPr lang="en-US" alt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EPOS “FAIR” Data - Findable</a:t>
            </a:r>
            <a:endParaRPr lang="en-GB" dirty="0"/>
          </a:p>
        </p:txBody>
      </p:sp>
      <p:sp>
        <p:nvSpPr>
          <p:cNvPr id="3" name="Content Placeholder 2"/>
          <p:cNvSpPr>
            <a:spLocks noGrp="1"/>
          </p:cNvSpPr>
          <p:nvPr>
            <p:ph idx="1"/>
          </p:nvPr>
        </p:nvSpPr>
        <p:spPr>
          <a:xfrm>
            <a:off x="1143000" y="1200151"/>
            <a:ext cx="7029400" cy="3394472"/>
          </a:xfrm>
        </p:spPr>
        <p:txBody>
          <a:bodyPr>
            <a:normAutofit/>
          </a:bodyPr>
          <a:lstStyle/>
          <a:p>
            <a:pPr marL="385763" indent="-385763">
              <a:buFont typeface="+mj-lt"/>
              <a:buAutoNum type="arabicPeriod"/>
            </a:pPr>
            <a:r>
              <a:rPr lang="en-GB" dirty="0" smtClean="0"/>
              <a:t>(</a:t>
            </a:r>
            <a:r>
              <a:rPr lang="en-GB" dirty="0"/>
              <a:t>meta)data are assigned a </a:t>
            </a:r>
            <a:r>
              <a:rPr lang="en-GB" u="sng" dirty="0"/>
              <a:t>globally unique and eternally persistent identifier</a:t>
            </a:r>
            <a:r>
              <a:rPr lang="en-GB" u="sng" dirty="0" smtClean="0"/>
              <a:t>.</a:t>
            </a:r>
          </a:p>
          <a:p>
            <a:pPr marL="385763" indent="-385763">
              <a:buFont typeface="+mj-lt"/>
              <a:buAutoNum type="arabicPeriod"/>
            </a:pPr>
            <a:r>
              <a:rPr lang="en-GB" dirty="0" smtClean="0"/>
              <a:t>data </a:t>
            </a:r>
            <a:r>
              <a:rPr lang="en-GB" dirty="0"/>
              <a:t>are described with </a:t>
            </a:r>
            <a:r>
              <a:rPr lang="en-GB" u="sng" dirty="0"/>
              <a:t>rich metadata</a:t>
            </a:r>
            <a:r>
              <a:rPr lang="en-GB" u="sng" dirty="0" smtClean="0"/>
              <a:t>.</a:t>
            </a:r>
          </a:p>
          <a:p>
            <a:pPr marL="385763" indent="-385763">
              <a:buFont typeface="+mj-lt"/>
              <a:buAutoNum type="arabicPeriod"/>
            </a:pPr>
            <a:r>
              <a:rPr lang="en-GB" dirty="0" smtClean="0"/>
              <a:t>(</a:t>
            </a:r>
            <a:r>
              <a:rPr lang="en-GB" dirty="0"/>
              <a:t>meta)data are </a:t>
            </a:r>
            <a:r>
              <a:rPr lang="en-GB" u="sng" dirty="0"/>
              <a:t>registered or indexed in a searchable resource</a:t>
            </a:r>
            <a:r>
              <a:rPr lang="en-GB" u="sng" dirty="0" smtClean="0"/>
              <a:t>.</a:t>
            </a:r>
          </a:p>
          <a:p>
            <a:pPr marL="385763" indent="-385763">
              <a:buFont typeface="+mj-lt"/>
              <a:buAutoNum type="arabicPeriod"/>
            </a:pPr>
            <a:r>
              <a:rPr lang="en-GB" dirty="0" smtClean="0"/>
              <a:t>metadata</a:t>
            </a:r>
            <a:r>
              <a:rPr lang="en-GB" dirty="0"/>
              <a:t> </a:t>
            </a:r>
            <a:r>
              <a:rPr lang="en-GB" u="sng" dirty="0"/>
              <a:t>specify</a:t>
            </a:r>
            <a:r>
              <a:rPr lang="en-GB" dirty="0"/>
              <a:t> the data identifier</a:t>
            </a:r>
            <a:r>
              <a:rPr lang="en-GB" dirty="0" smtClean="0"/>
              <a:t>.</a:t>
            </a:r>
          </a:p>
          <a:p>
            <a:pPr marL="385763" indent="-385763">
              <a:buFont typeface="+mj-lt"/>
              <a:buAutoNum type="arabicPeriod"/>
            </a:pPr>
            <a:endParaRPr lang="en-GB" dirty="0"/>
          </a:p>
          <a:p>
            <a:pPr marL="0" indent="0">
              <a:buNone/>
            </a:pPr>
            <a:r>
              <a:rPr lang="en-GB" dirty="0"/>
              <a:t>[</a:t>
            </a:r>
            <a:r>
              <a:rPr lang="en-GB" dirty="0">
                <a:hlinkClick r:id="rId3"/>
              </a:rPr>
              <a:t>https://</a:t>
            </a:r>
            <a:r>
              <a:rPr lang="en-GB" dirty="0" smtClean="0">
                <a:hlinkClick r:id="rId3"/>
              </a:rPr>
              <a:t>www.force11.org/group/fairgroup/fairprinciples</a:t>
            </a:r>
            <a:r>
              <a:rPr lang="en-GB" dirty="0" smtClean="0"/>
              <a:t>]</a:t>
            </a:r>
            <a:endParaRPr lang="en-GB" dirty="0"/>
          </a:p>
        </p:txBody>
      </p:sp>
    </p:spTree>
    <p:extLst>
      <p:ext uri="{BB962C8B-B14F-4D97-AF65-F5344CB8AC3E}">
        <p14:creationId xmlns:p14="http://schemas.microsoft.com/office/powerpoint/2010/main" val="2068047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2" y="195263"/>
            <a:ext cx="7416303" cy="857250"/>
          </a:xfrm>
        </p:spPr>
        <p:txBody>
          <a:bodyPr/>
          <a:lstStyle/>
          <a:p>
            <a:r>
              <a:rPr lang="en-GB" dirty="0"/>
              <a:t>EPOS “FAIR” </a:t>
            </a:r>
            <a:r>
              <a:rPr lang="en-GB" dirty="0" smtClean="0"/>
              <a:t>Data </a:t>
            </a:r>
            <a:r>
              <a:rPr lang="en-GB" dirty="0"/>
              <a:t>- Accessible</a:t>
            </a:r>
          </a:p>
        </p:txBody>
      </p:sp>
      <p:sp>
        <p:nvSpPr>
          <p:cNvPr id="3" name="Content Placeholder 2"/>
          <p:cNvSpPr>
            <a:spLocks noGrp="1"/>
          </p:cNvSpPr>
          <p:nvPr>
            <p:ph idx="1"/>
          </p:nvPr>
        </p:nvSpPr>
        <p:spPr>
          <a:xfrm>
            <a:off x="1143000" y="1200151"/>
            <a:ext cx="6934200" cy="3394472"/>
          </a:xfrm>
        </p:spPr>
        <p:txBody>
          <a:bodyPr>
            <a:normAutofit fontScale="92500" lnSpcReduction="10000"/>
          </a:bodyPr>
          <a:lstStyle/>
          <a:p>
            <a:pPr marL="385763" indent="-385763">
              <a:buFont typeface="+mj-lt"/>
              <a:buAutoNum type="arabicPeriod"/>
            </a:pPr>
            <a:r>
              <a:rPr lang="en-GB" dirty="0" smtClean="0"/>
              <a:t>(meta)data </a:t>
            </a:r>
            <a:r>
              <a:rPr lang="en-GB" dirty="0"/>
              <a:t>are </a:t>
            </a:r>
            <a:r>
              <a:rPr lang="en-GB" u="sng" dirty="0"/>
              <a:t>retrievable by their identifier</a:t>
            </a:r>
            <a:r>
              <a:rPr lang="en-GB" dirty="0"/>
              <a:t> using </a:t>
            </a:r>
            <a:r>
              <a:rPr lang="en-GB" u="sng" dirty="0"/>
              <a:t>a </a:t>
            </a:r>
            <a:r>
              <a:rPr lang="en-GB" u="sng" dirty="0" smtClean="0"/>
              <a:t>standardized communications </a:t>
            </a:r>
            <a:r>
              <a:rPr lang="en-GB" u="sng" dirty="0"/>
              <a:t>protocol</a:t>
            </a:r>
            <a:r>
              <a:rPr lang="en-GB" u="sng" dirty="0" smtClean="0"/>
              <a:t>.</a:t>
            </a:r>
          </a:p>
          <a:p>
            <a:pPr marL="757237" lvl="1" indent="-457200">
              <a:buFont typeface="+mj-lt"/>
              <a:buAutoNum type="alphaUcPeriod"/>
            </a:pPr>
            <a:r>
              <a:rPr lang="en-GB" dirty="0" smtClean="0"/>
              <a:t>the</a:t>
            </a:r>
            <a:r>
              <a:rPr lang="en-GB" dirty="0"/>
              <a:t> </a:t>
            </a:r>
            <a:r>
              <a:rPr lang="en-GB" u="sng" dirty="0"/>
              <a:t>protocol</a:t>
            </a:r>
            <a:r>
              <a:rPr lang="en-GB" dirty="0"/>
              <a:t> is open, free, and universally implementable</a:t>
            </a:r>
            <a:r>
              <a:rPr lang="en-GB" dirty="0" smtClean="0"/>
              <a:t>.</a:t>
            </a:r>
          </a:p>
          <a:p>
            <a:pPr marL="757237" lvl="1" indent="-457200">
              <a:buFont typeface="+mj-lt"/>
              <a:buAutoNum type="alphaUcPeriod"/>
            </a:pPr>
            <a:r>
              <a:rPr lang="en-GB" dirty="0" smtClean="0"/>
              <a:t>the</a:t>
            </a:r>
            <a:r>
              <a:rPr lang="en-GB" dirty="0"/>
              <a:t> </a:t>
            </a:r>
            <a:r>
              <a:rPr lang="en-GB" u="sng" dirty="0"/>
              <a:t>protocol </a:t>
            </a:r>
            <a:r>
              <a:rPr lang="en-GB" dirty="0"/>
              <a:t>allows for an authentication and </a:t>
            </a:r>
            <a:r>
              <a:rPr lang="en-GB" dirty="0" smtClean="0"/>
              <a:t>authorization </a:t>
            </a:r>
            <a:r>
              <a:rPr lang="en-GB" dirty="0"/>
              <a:t>procedure, where necessary</a:t>
            </a:r>
            <a:r>
              <a:rPr lang="en-GB" dirty="0" smtClean="0"/>
              <a:t>.</a:t>
            </a:r>
          </a:p>
          <a:p>
            <a:pPr marL="385763" indent="-385763">
              <a:buFont typeface="+mj-lt"/>
              <a:buAutoNum type="arabicPeriod"/>
            </a:pPr>
            <a:r>
              <a:rPr lang="en-GB" u="sng" dirty="0" smtClean="0"/>
              <a:t>metadata </a:t>
            </a:r>
            <a:r>
              <a:rPr lang="en-GB" u="sng" dirty="0"/>
              <a:t>are accessible</a:t>
            </a:r>
            <a:r>
              <a:rPr lang="en-GB" dirty="0"/>
              <a:t>, even when the data are no longer available</a:t>
            </a:r>
            <a:r>
              <a:rPr lang="en-GB" dirty="0" smtClean="0"/>
              <a:t>.</a:t>
            </a:r>
          </a:p>
          <a:p>
            <a:pPr marL="385763" indent="-385763">
              <a:buFont typeface="+mj-lt"/>
              <a:buAutoNum type="arabicPeriod"/>
            </a:pPr>
            <a:endParaRPr lang="en-GB" dirty="0" smtClean="0"/>
          </a:p>
          <a:p>
            <a:pPr marL="0" indent="0">
              <a:buNone/>
            </a:pPr>
            <a:r>
              <a:rPr lang="en-GB" dirty="0"/>
              <a:t>[</a:t>
            </a:r>
            <a:r>
              <a:rPr lang="en-GB" dirty="0">
                <a:hlinkClick r:id="rId2"/>
              </a:rPr>
              <a:t>https://www.force11.org/group/fairgroup/fairprinciples</a:t>
            </a:r>
            <a:r>
              <a:rPr lang="en-GB" dirty="0"/>
              <a:t>]</a:t>
            </a:r>
          </a:p>
          <a:p>
            <a:pPr marL="385763" indent="-385763">
              <a:buFont typeface="+mj-lt"/>
              <a:buAutoNum type="arabicPeriod"/>
            </a:pPr>
            <a:endParaRPr lang="en-GB" dirty="0"/>
          </a:p>
        </p:txBody>
      </p:sp>
    </p:spTree>
    <p:extLst>
      <p:ext uri="{BB962C8B-B14F-4D97-AF65-F5344CB8AC3E}">
        <p14:creationId xmlns:p14="http://schemas.microsoft.com/office/powerpoint/2010/main" val="1579348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2" y="195263"/>
            <a:ext cx="7992367" cy="857250"/>
          </a:xfrm>
        </p:spPr>
        <p:txBody>
          <a:bodyPr/>
          <a:lstStyle/>
          <a:p>
            <a:r>
              <a:rPr lang="en-GB" dirty="0"/>
              <a:t>EPOS “FAIR” </a:t>
            </a:r>
            <a:r>
              <a:rPr lang="en-GB" dirty="0" smtClean="0"/>
              <a:t>Data </a:t>
            </a:r>
            <a:r>
              <a:rPr lang="en-GB" dirty="0"/>
              <a:t>- </a:t>
            </a:r>
            <a:r>
              <a:rPr lang="en-GB" dirty="0" smtClean="0"/>
              <a:t>Interoperable</a:t>
            </a:r>
            <a:endParaRPr lang="en-GB" dirty="0"/>
          </a:p>
        </p:txBody>
      </p:sp>
      <p:sp>
        <p:nvSpPr>
          <p:cNvPr id="3" name="Content Placeholder 2"/>
          <p:cNvSpPr>
            <a:spLocks noGrp="1"/>
          </p:cNvSpPr>
          <p:nvPr>
            <p:ph idx="1"/>
          </p:nvPr>
        </p:nvSpPr>
        <p:spPr>
          <a:xfrm>
            <a:off x="1143000" y="1200151"/>
            <a:ext cx="7029400" cy="3394472"/>
          </a:xfrm>
        </p:spPr>
        <p:txBody>
          <a:bodyPr>
            <a:normAutofit/>
          </a:bodyPr>
          <a:lstStyle/>
          <a:p>
            <a:pPr marL="385763" indent="-385763">
              <a:buFont typeface="+mj-lt"/>
              <a:buAutoNum type="arabicPeriod"/>
            </a:pPr>
            <a:r>
              <a:rPr lang="en-GB" dirty="0" smtClean="0"/>
              <a:t>(</a:t>
            </a:r>
            <a:r>
              <a:rPr lang="en-GB" dirty="0"/>
              <a:t>meta)data use a</a:t>
            </a:r>
            <a:r>
              <a:rPr lang="en-GB" u="sng" dirty="0"/>
              <a:t> formal, accessible, shared, and broadly applicable language</a:t>
            </a:r>
            <a:r>
              <a:rPr lang="en-GB" dirty="0"/>
              <a:t> for knowledge representation</a:t>
            </a:r>
            <a:r>
              <a:rPr lang="en-GB" dirty="0" smtClean="0"/>
              <a:t>.</a:t>
            </a:r>
          </a:p>
          <a:p>
            <a:pPr marL="385763" indent="-385763">
              <a:buFont typeface="+mj-lt"/>
              <a:buAutoNum type="arabicPeriod"/>
            </a:pPr>
            <a:r>
              <a:rPr lang="en-GB" dirty="0" smtClean="0"/>
              <a:t>(</a:t>
            </a:r>
            <a:r>
              <a:rPr lang="en-GB" dirty="0"/>
              <a:t>meta)data use </a:t>
            </a:r>
            <a:r>
              <a:rPr lang="en-GB" u="sng" dirty="0"/>
              <a:t>vocabularies that follow FAIR principles</a:t>
            </a:r>
            <a:r>
              <a:rPr lang="en-GB" u="sng" dirty="0" smtClean="0"/>
              <a:t>.</a:t>
            </a:r>
            <a:endParaRPr lang="en-GB" dirty="0" smtClean="0"/>
          </a:p>
          <a:p>
            <a:pPr marL="385763" indent="-385763">
              <a:buFont typeface="+mj-lt"/>
              <a:buAutoNum type="arabicPeriod"/>
            </a:pPr>
            <a:r>
              <a:rPr lang="en-GB" dirty="0" smtClean="0"/>
              <a:t>(</a:t>
            </a:r>
            <a:r>
              <a:rPr lang="en-GB" dirty="0"/>
              <a:t>meta)data include </a:t>
            </a:r>
            <a:r>
              <a:rPr lang="en-GB" u="sng" dirty="0"/>
              <a:t>qualified references</a:t>
            </a:r>
            <a:r>
              <a:rPr lang="en-GB" dirty="0"/>
              <a:t> to other (meta)data</a:t>
            </a:r>
            <a:r>
              <a:rPr lang="en-GB" dirty="0" smtClean="0"/>
              <a:t>.</a:t>
            </a:r>
          </a:p>
          <a:p>
            <a:pPr marL="385763" indent="-385763">
              <a:buFont typeface="+mj-lt"/>
              <a:buAutoNum type="arabicPeriod"/>
            </a:pPr>
            <a:endParaRPr lang="en-GB" dirty="0"/>
          </a:p>
          <a:p>
            <a:pPr marL="0" indent="0">
              <a:buNone/>
            </a:pPr>
            <a:r>
              <a:rPr lang="en-GB" dirty="0"/>
              <a:t>[</a:t>
            </a:r>
            <a:r>
              <a:rPr lang="en-GB" dirty="0">
                <a:hlinkClick r:id="rId3"/>
              </a:rPr>
              <a:t>https://www.force11.org/group/fairgroup/fairprinciples</a:t>
            </a:r>
            <a:r>
              <a:rPr lang="en-GB" dirty="0"/>
              <a:t>]</a:t>
            </a:r>
          </a:p>
          <a:p>
            <a:pPr marL="385763" indent="-385763">
              <a:buFont typeface="+mj-lt"/>
              <a:buAutoNum type="arabicPeriod"/>
            </a:pPr>
            <a:endParaRPr lang="en-GB" dirty="0"/>
          </a:p>
        </p:txBody>
      </p:sp>
    </p:spTree>
    <p:extLst>
      <p:ext uri="{BB962C8B-B14F-4D97-AF65-F5344CB8AC3E}">
        <p14:creationId xmlns:p14="http://schemas.microsoft.com/office/powerpoint/2010/main" val="3685083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2" y="195263"/>
            <a:ext cx="8064375" cy="857250"/>
          </a:xfrm>
        </p:spPr>
        <p:txBody>
          <a:bodyPr/>
          <a:lstStyle/>
          <a:p>
            <a:r>
              <a:rPr lang="en-GB" dirty="0"/>
              <a:t>EPOS “FAIR” </a:t>
            </a:r>
            <a:r>
              <a:rPr lang="en-GB" dirty="0" smtClean="0"/>
              <a:t>Data </a:t>
            </a:r>
            <a:r>
              <a:rPr lang="en-GB" dirty="0"/>
              <a:t>- </a:t>
            </a:r>
            <a:r>
              <a:rPr lang="en-GB" dirty="0" smtClean="0"/>
              <a:t>Reusable</a:t>
            </a:r>
            <a:endParaRPr lang="en-GB" dirty="0"/>
          </a:p>
        </p:txBody>
      </p:sp>
      <p:sp>
        <p:nvSpPr>
          <p:cNvPr id="3" name="Content Placeholder 2"/>
          <p:cNvSpPr>
            <a:spLocks noGrp="1"/>
          </p:cNvSpPr>
          <p:nvPr>
            <p:ph idx="1"/>
          </p:nvPr>
        </p:nvSpPr>
        <p:spPr>
          <a:xfrm>
            <a:off x="1143000" y="1200151"/>
            <a:ext cx="6858000" cy="3394472"/>
          </a:xfrm>
        </p:spPr>
        <p:txBody>
          <a:bodyPr>
            <a:normAutofit fontScale="92500"/>
          </a:bodyPr>
          <a:lstStyle/>
          <a:p>
            <a:pPr marL="385763" indent="-385763">
              <a:buFont typeface="+mj-lt"/>
              <a:buAutoNum type="arabicPeriod"/>
            </a:pPr>
            <a:r>
              <a:rPr lang="en-GB" dirty="0" smtClean="0"/>
              <a:t>meta(data</a:t>
            </a:r>
            <a:r>
              <a:rPr lang="en-GB" dirty="0"/>
              <a:t>) have a </a:t>
            </a:r>
            <a:r>
              <a:rPr lang="en-GB" u="sng" dirty="0"/>
              <a:t>plurality of accurate and relevant attributes</a:t>
            </a:r>
            <a:r>
              <a:rPr lang="en-GB" u="sng" dirty="0" smtClean="0"/>
              <a:t>.</a:t>
            </a:r>
            <a:endParaRPr lang="en-GB" dirty="0" smtClean="0"/>
          </a:p>
          <a:p>
            <a:pPr marL="757237" lvl="1" indent="-457200">
              <a:buFont typeface="+mj-lt"/>
              <a:buAutoNum type="alphaUcPeriod"/>
            </a:pPr>
            <a:r>
              <a:rPr lang="en-GB" dirty="0" smtClean="0"/>
              <a:t>(</a:t>
            </a:r>
            <a:r>
              <a:rPr lang="en-GB" dirty="0"/>
              <a:t>meta)data are released with a</a:t>
            </a:r>
            <a:r>
              <a:rPr lang="en-GB" u="sng" dirty="0"/>
              <a:t> clear and accessible data usage license</a:t>
            </a:r>
            <a:r>
              <a:rPr lang="en-GB" u="sng" dirty="0" smtClean="0"/>
              <a:t>.</a:t>
            </a:r>
            <a:endParaRPr lang="en-GB" dirty="0" smtClean="0"/>
          </a:p>
          <a:p>
            <a:pPr marL="757237" lvl="1" indent="-457200">
              <a:buFont typeface="+mj-lt"/>
              <a:buAutoNum type="alphaUcPeriod"/>
            </a:pPr>
            <a:r>
              <a:rPr lang="en-GB" dirty="0" smtClean="0"/>
              <a:t>(</a:t>
            </a:r>
            <a:r>
              <a:rPr lang="en-GB" dirty="0"/>
              <a:t>meta)data are associated with their </a:t>
            </a:r>
            <a:r>
              <a:rPr lang="en-GB" u="sng" dirty="0"/>
              <a:t>provenance</a:t>
            </a:r>
            <a:r>
              <a:rPr lang="en-GB" u="sng" dirty="0" smtClean="0"/>
              <a:t>.</a:t>
            </a:r>
            <a:endParaRPr lang="en-GB" dirty="0" smtClean="0"/>
          </a:p>
          <a:p>
            <a:pPr marL="757237" lvl="1" indent="-457200">
              <a:buFont typeface="+mj-lt"/>
              <a:buAutoNum type="alphaUcPeriod"/>
            </a:pPr>
            <a:r>
              <a:rPr lang="en-GB" dirty="0" smtClean="0"/>
              <a:t>(</a:t>
            </a:r>
            <a:r>
              <a:rPr lang="en-GB" dirty="0"/>
              <a:t>meta)data </a:t>
            </a:r>
            <a:r>
              <a:rPr lang="en-GB" u="sng" dirty="0"/>
              <a:t>meet domain-relevant community standards</a:t>
            </a:r>
            <a:r>
              <a:rPr lang="en-GB" u="sng" dirty="0" smtClean="0"/>
              <a:t>.</a:t>
            </a:r>
            <a:endParaRPr lang="en-GB" u="sng" dirty="0"/>
          </a:p>
          <a:p>
            <a:pPr marL="0" indent="0">
              <a:buNone/>
            </a:pPr>
            <a:endParaRPr lang="en-GB" u="sng" dirty="0" smtClean="0"/>
          </a:p>
          <a:p>
            <a:pPr marL="0" indent="0">
              <a:buNone/>
            </a:pPr>
            <a:r>
              <a:rPr lang="en-GB" dirty="0"/>
              <a:t>[</a:t>
            </a:r>
            <a:r>
              <a:rPr lang="en-GB" dirty="0">
                <a:hlinkClick r:id="rId3"/>
              </a:rPr>
              <a:t>https://www.force11.org/group/fairgroup/fairprinciples</a:t>
            </a:r>
            <a:r>
              <a:rPr lang="en-GB" dirty="0"/>
              <a:t>]</a:t>
            </a:r>
          </a:p>
          <a:p>
            <a:pPr marL="0" indent="0">
              <a:buNone/>
            </a:pPr>
            <a:endParaRPr lang="en-GB" dirty="0"/>
          </a:p>
        </p:txBody>
      </p:sp>
    </p:spTree>
    <p:extLst>
      <p:ext uri="{BB962C8B-B14F-4D97-AF65-F5344CB8AC3E}">
        <p14:creationId xmlns:p14="http://schemas.microsoft.com/office/powerpoint/2010/main" val="1829603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2" y="195263"/>
            <a:ext cx="7992368" cy="857250"/>
          </a:xfrm>
        </p:spPr>
        <p:txBody>
          <a:bodyPr/>
          <a:lstStyle/>
          <a:p>
            <a:r>
              <a:rPr lang="en-GB" dirty="0"/>
              <a:t>EPOS </a:t>
            </a:r>
            <a:r>
              <a:rPr lang="en-GB" dirty="0" smtClean="0"/>
              <a:t>Metadata &amp; Geomagnetism</a:t>
            </a:r>
            <a:endParaRPr lang="en-GB" dirty="0"/>
          </a:p>
        </p:txBody>
      </p:sp>
      <p:sp>
        <p:nvSpPr>
          <p:cNvPr id="3" name="Content Placeholder 2"/>
          <p:cNvSpPr>
            <a:spLocks noGrp="1"/>
          </p:cNvSpPr>
          <p:nvPr>
            <p:ph idx="1"/>
          </p:nvPr>
        </p:nvSpPr>
        <p:spPr>
          <a:xfrm>
            <a:off x="1907704" y="1200150"/>
            <a:ext cx="7128792" cy="3943350"/>
          </a:xfrm>
        </p:spPr>
        <p:txBody>
          <a:bodyPr>
            <a:normAutofit fontScale="70000" lnSpcReduction="20000"/>
          </a:bodyPr>
          <a:lstStyle/>
          <a:p>
            <a:pPr marL="0" indent="0">
              <a:buNone/>
            </a:pPr>
            <a:r>
              <a:rPr lang="en-GB" sz="2300" b="1" u="sng" dirty="0" smtClean="0"/>
              <a:t>Geomagnetism Community Metadata</a:t>
            </a:r>
          </a:p>
          <a:p>
            <a:r>
              <a:rPr lang="en-GB" sz="2300" dirty="0" smtClean="0"/>
              <a:t>A database schema for global geomagnetic metadata</a:t>
            </a:r>
          </a:p>
          <a:p>
            <a:r>
              <a:rPr lang="en-GB" sz="2300" dirty="0" smtClean="0"/>
              <a:t>Peer reviewed (geomagnetic community and database experts)</a:t>
            </a:r>
          </a:p>
          <a:p>
            <a:pPr marL="0" indent="0">
              <a:buNone/>
            </a:pPr>
            <a:endParaRPr lang="en-GB" sz="2300" dirty="0" smtClean="0"/>
          </a:p>
          <a:p>
            <a:pPr marL="0" indent="0">
              <a:buNone/>
            </a:pPr>
            <a:r>
              <a:rPr lang="en-GB" sz="2300" b="1" u="sng" dirty="0" smtClean="0"/>
              <a:t>EPOS </a:t>
            </a:r>
            <a:r>
              <a:rPr lang="en-GB" sz="2300" b="1" u="sng" dirty="0"/>
              <a:t>Data Catalogue Vocabulary Application </a:t>
            </a:r>
            <a:r>
              <a:rPr lang="en-GB" sz="2300" b="1" u="sng" dirty="0" smtClean="0"/>
              <a:t>Profile (EPOS DCAT AP)</a:t>
            </a:r>
          </a:p>
          <a:p>
            <a:pPr marL="0" indent="0">
              <a:buNone/>
            </a:pPr>
            <a:r>
              <a:rPr lang="en-GB" sz="2300" dirty="0" smtClean="0"/>
              <a:t>“DCAT </a:t>
            </a:r>
            <a:r>
              <a:rPr lang="en-GB" sz="2300" dirty="0"/>
              <a:t>is an RDF vocabulary designed to facilitate interoperability between data </a:t>
            </a:r>
            <a:r>
              <a:rPr lang="en-GB" sz="2300" dirty="0" err="1"/>
              <a:t>catalogs</a:t>
            </a:r>
            <a:r>
              <a:rPr lang="en-GB" sz="2300" dirty="0"/>
              <a:t> published on the Web” [</a:t>
            </a:r>
            <a:r>
              <a:rPr lang="en-GB" sz="2300" dirty="0">
                <a:hlinkClick r:id="rId3"/>
              </a:rPr>
              <a:t>https://</a:t>
            </a:r>
            <a:r>
              <a:rPr lang="en-GB" sz="2300" dirty="0" smtClean="0">
                <a:hlinkClick r:id="rId3"/>
              </a:rPr>
              <a:t>en.wikipedia.org/wiki/Data_Catalog_Vocabulary</a:t>
            </a:r>
            <a:r>
              <a:rPr lang="en-GB" sz="2300" dirty="0" smtClean="0"/>
              <a:t>]</a:t>
            </a:r>
          </a:p>
          <a:p>
            <a:r>
              <a:rPr lang="en-GB" sz="2300" dirty="0" smtClean="0"/>
              <a:t>Status: W3C draft standard</a:t>
            </a:r>
            <a:endParaRPr lang="en-GB" sz="2300" dirty="0"/>
          </a:p>
          <a:p>
            <a:r>
              <a:rPr lang="en-GB" sz="2300" dirty="0" smtClean="0"/>
              <a:t>Syntax</a:t>
            </a:r>
            <a:r>
              <a:rPr lang="en-GB" sz="2300" dirty="0"/>
              <a:t>: Terse RDF Triple Language (Turtle)</a:t>
            </a:r>
            <a:endParaRPr lang="en-GB" sz="2300" dirty="0" smtClean="0"/>
          </a:p>
          <a:p>
            <a:pPr marL="0" indent="0">
              <a:buNone/>
            </a:pPr>
            <a:endParaRPr lang="en-GB" sz="2300" dirty="0"/>
          </a:p>
          <a:p>
            <a:pPr marL="0" indent="0">
              <a:buNone/>
            </a:pPr>
            <a:r>
              <a:rPr lang="en-GB" sz="2300" b="1" u="sng" dirty="0"/>
              <a:t>Common European Research Information </a:t>
            </a:r>
            <a:r>
              <a:rPr lang="en-GB" sz="2300" b="1" u="sng" dirty="0" smtClean="0"/>
              <a:t>Format (CERIF)</a:t>
            </a:r>
          </a:p>
          <a:p>
            <a:r>
              <a:rPr lang="en-GB" sz="2300" dirty="0" smtClean="0"/>
              <a:t>Describes research entities and their relationships</a:t>
            </a:r>
          </a:p>
          <a:p>
            <a:r>
              <a:rPr lang="en-GB" sz="2300" dirty="0" smtClean="0"/>
              <a:t>A database model and implementation</a:t>
            </a:r>
          </a:p>
          <a:p>
            <a:pPr marL="0" indent="0">
              <a:buNone/>
            </a:pPr>
            <a:r>
              <a:rPr lang="en-GB" sz="2300" dirty="0"/>
              <a:t>[</a:t>
            </a:r>
            <a:r>
              <a:rPr lang="en-GB" sz="2300" dirty="0">
                <a:hlinkClick r:id="rId4"/>
              </a:rPr>
              <a:t>https://</a:t>
            </a:r>
            <a:r>
              <a:rPr lang="en-GB" sz="2300" dirty="0" smtClean="0">
                <a:hlinkClick r:id="rId4"/>
              </a:rPr>
              <a:t>www.eurocris.org/cerif/main-features-cerif</a:t>
            </a:r>
            <a:r>
              <a:rPr lang="en-GB" sz="2300" dirty="0" smtClean="0"/>
              <a:t>]</a:t>
            </a:r>
            <a:endParaRPr lang="en-GB" sz="2300" dirty="0"/>
          </a:p>
          <a:p>
            <a:pPr marL="0" indent="0">
              <a:buNone/>
            </a:pPr>
            <a:endParaRPr lang="en-GB" dirty="0" smtClean="0"/>
          </a:p>
        </p:txBody>
      </p:sp>
      <p:sp>
        <p:nvSpPr>
          <p:cNvPr id="4" name="Right Arrow 3"/>
          <p:cNvSpPr/>
          <p:nvPr/>
        </p:nvSpPr>
        <p:spPr bwMode="auto">
          <a:xfrm>
            <a:off x="0" y="1203598"/>
            <a:ext cx="1800200" cy="747514"/>
          </a:xfrm>
          <a:prstGeom prst="rightArrow">
            <a:avLst>
              <a:gd name="adj1" fmla="val 76482"/>
              <a:gd name="adj2" fmla="val 23378"/>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Times New Roman" pitchFamily="18" charset="0"/>
              </a:rPr>
              <a:t>Source</a:t>
            </a:r>
          </a:p>
        </p:txBody>
      </p:sp>
      <p:sp>
        <p:nvSpPr>
          <p:cNvPr id="5" name="Right Arrow 4"/>
          <p:cNvSpPr/>
          <p:nvPr/>
        </p:nvSpPr>
        <p:spPr bwMode="auto">
          <a:xfrm>
            <a:off x="-16350" y="3795886"/>
            <a:ext cx="1800200" cy="747514"/>
          </a:xfrm>
          <a:prstGeom prst="rightArrow">
            <a:avLst>
              <a:gd name="adj1" fmla="val 76482"/>
              <a:gd name="adj2" fmla="val 23378"/>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Times New Roman" pitchFamily="18" charset="0"/>
              </a:rPr>
              <a:t>Storage</a:t>
            </a:r>
          </a:p>
        </p:txBody>
      </p:sp>
      <p:sp>
        <p:nvSpPr>
          <p:cNvPr id="6" name="Right Arrow 5"/>
          <p:cNvSpPr/>
          <p:nvPr/>
        </p:nvSpPr>
        <p:spPr bwMode="auto">
          <a:xfrm>
            <a:off x="0" y="2211710"/>
            <a:ext cx="1800200" cy="747514"/>
          </a:xfrm>
          <a:prstGeom prst="rightArrow">
            <a:avLst>
              <a:gd name="adj1" fmla="val 76482"/>
              <a:gd name="adj2" fmla="val 23378"/>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Times New Roman" pitchFamily="18" charset="0"/>
              </a:rPr>
              <a:t>Transport</a:t>
            </a:r>
          </a:p>
        </p:txBody>
      </p:sp>
    </p:spTree>
    <p:extLst>
      <p:ext uri="{BB962C8B-B14F-4D97-AF65-F5344CB8AC3E}">
        <p14:creationId xmlns:p14="http://schemas.microsoft.com/office/powerpoint/2010/main" val="2254325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2" y="195263"/>
            <a:ext cx="8064375" cy="857250"/>
          </a:xfrm>
        </p:spPr>
        <p:txBody>
          <a:bodyPr>
            <a:noAutofit/>
          </a:bodyPr>
          <a:lstStyle/>
          <a:p>
            <a:r>
              <a:rPr lang="en-GB" sz="3600" dirty="0" err="1" smtClean="0"/>
              <a:t>Geomag</a:t>
            </a:r>
            <a:r>
              <a:rPr lang="en-GB" sz="3600" dirty="0" smtClean="0"/>
              <a:t> Metadata - What </a:t>
            </a:r>
            <a:r>
              <a:rPr lang="en-GB" sz="3600" dirty="0"/>
              <a:t>W</a:t>
            </a:r>
            <a:r>
              <a:rPr lang="en-GB" sz="3600" dirty="0" smtClean="0"/>
              <a:t>e </a:t>
            </a:r>
            <a:r>
              <a:rPr lang="en-GB" sz="3600" dirty="0"/>
              <a:t>R</a:t>
            </a:r>
            <a:r>
              <a:rPr lang="en-GB" sz="3600" dirty="0" smtClean="0"/>
              <a:t>ecord</a:t>
            </a:r>
            <a:endParaRPr lang="en-GB" sz="3600" dirty="0"/>
          </a:p>
        </p:txBody>
      </p:sp>
      <p:grpSp>
        <p:nvGrpSpPr>
          <p:cNvPr id="6" name="Group 5"/>
          <p:cNvGrpSpPr/>
          <p:nvPr/>
        </p:nvGrpSpPr>
        <p:grpSpPr>
          <a:xfrm>
            <a:off x="3985500" y="1045460"/>
            <a:ext cx="3864769" cy="4056668"/>
            <a:chOff x="3990975" y="1700808"/>
            <a:chExt cx="5153025" cy="5408891"/>
          </a:xfrm>
        </p:grpSpPr>
        <p:pic>
          <p:nvPicPr>
            <p:cNvPr id="1027" name="Picture 3" descr="C:\Users\smf\Desktop\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0975" y="1700808"/>
              <a:ext cx="5153025" cy="436245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90975" y="6063259"/>
              <a:ext cx="4888517" cy="1046440"/>
            </a:xfrm>
            <a:prstGeom prst="rect">
              <a:avLst/>
            </a:prstGeom>
            <a:noFill/>
          </p:spPr>
          <p:txBody>
            <a:bodyPr wrap="none" rtlCol="0">
              <a:spAutoFit/>
            </a:bodyPr>
            <a:lstStyle/>
            <a:p>
              <a:pPr algn="l"/>
              <a:r>
                <a:rPr lang="en-GB" sz="1500" dirty="0">
                  <a:latin typeface="Arial Narrow" panose="020B0606020202030204" pitchFamily="34" charset="0"/>
                </a:rPr>
                <a:t>180 active, 360 inactive observatories</a:t>
              </a:r>
            </a:p>
            <a:p>
              <a:pPr algn="l"/>
              <a:r>
                <a:rPr lang="en-GB" sz="1500" dirty="0">
                  <a:latin typeface="Arial Narrow" panose="020B0606020202030204" pitchFamily="34" charset="0"/>
                </a:rPr>
                <a:t>200 contacts in 125 institutions</a:t>
              </a:r>
            </a:p>
            <a:p>
              <a:pPr algn="l"/>
              <a:r>
                <a:rPr lang="en-GB" sz="1500" dirty="0">
                  <a:latin typeface="Arial Narrow" panose="020B0606020202030204" pitchFamily="34" charset="0"/>
                </a:rPr>
                <a:t>Many instruments creating thousands of data sets</a:t>
              </a:r>
            </a:p>
          </p:txBody>
        </p:sp>
      </p:grpSp>
      <p:grpSp>
        <p:nvGrpSpPr>
          <p:cNvPr id="7" name="Group 6"/>
          <p:cNvGrpSpPr/>
          <p:nvPr/>
        </p:nvGrpSpPr>
        <p:grpSpPr>
          <a:xfrm>
            <a:off x="1386708" y="1273951"/>
            <a:ext cx="1025773" cy="931575"/>
            <a:chOff x="5298464" y="1899979"/>
            <a:chExt cx="1367697" cy="1242099"/>
          </a:xfrm>
        </p:grpSpPr>
        <p:pic>
          <p:nvPicPr>
            <p:cNvPr id="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8464" y="1899979"/>
              <a:ext cx="1367696"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298465" y="2711191"/>
              <a:ext cx="1367696" cy="430887"/>
            </a:xfrm>
            <a:prstGeom prst="rect">
              <a:avLst/>
            </a:prstGeom>
            <a:noFill/>
          </p:spPr>
          <p:txBody>
            <a:bodyPr wrap="square" rtlCol="0">
              <a:spAutoFit/>
            </a:bodyPr>
            <a:lstStyle/>
            <a:p>
              <a:r>
                <a:rPr lang="en-GB" sz="1500" dirty="0">
                  <a:latin typeface="Arial Narrow" panose="020B0606020202030204" pitchFamily="34" charset="0"/>
                </a:rPr>
                <a:t>Institutes</a:t>
              </a:r>
            </a:p>
          </p:txBody>
        </p:sp>
      </p:grpSp>
      <p:grpSp>
        <p:nvGrpSpPr>
          <p:cNvPr id="10" name="Group 9"/>
          <p:cNvGrpSpPr/>
          <p:nvPr/>
        </p:nvGrpSpPr>
        <p:grpSpPr>
          <a:xfrm>
            <a:off x="2747083" y="1341588"/>
            <a:ext cx="1025772" cy="1311180"/>
            <a:chOff x="7273649" y="1988840"/>
            <a:chExt cx="1367696" cy="1748241"/>
          </a:xfrm>
        </p:grpSpPr>
        <p:pic>
          <p:nvPicPr>
            <p:cNvPr id="11" name="Picture 5" descr="http://www.koeri.boun.edu.tr/jeomanyetizma/wp-content/uploads/2014/05/Picture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2556" y="1988840"/>
              <a:ext cx="1149883" cy="151740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273649" y="3306194"/>
              <a:ext cx="1367696" cy="430887"/>
            </a:xfrm>
            <a:prstGeom prst="rect">
              <a:avLst/>
            </a:prstGeom>
            <a:noFill/>
          </p:spPr>
          <p:txBody>
            <a:bodyPr wrap="square" rtlCol="0">
              <a:spAutoFit/>
            </a:bodyPr>
            <a:lstStyle/>
            <a:p>
              <a:r>
                <a:rPr lang="en-GB" sz="1500" dirty="0">
                  <a:latin typeface="Arial Narrow" panose="020B0606020202030204" pitchFamily="34" charset="0"/>
                </a:rPr>
                <a:t>Instruments</a:t>
              </a:r>
            </a:p>
          </p:txBody>
        </p:sp>
      </p:grpSp>
      <p:grpSp>
        <p:nvGrpSpPr>
          <p:cNvPr id="13" name="Group 12"/>
          <p:cNvGrpSpPr/>
          <p:nvPr/>
        </p:nvGrpSpPr>
        <p:grpSpPr>
          <a:xfrm>
            <a:off x="2935932" y="3013809"/>
            <a:ext cx="648072" cy="1189005"/>
            <a:chOff x="4716016" y="3448510"/>
            <a:chExt cx="864096" cy="1585341"/>
          </a:xfrm>
        </p:grpSpPr>
        <p:pic>
          <p:nvPicPr>
            <p:cNvPr id="14"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6016" y="3448510"/>
              <a:ext cx="864095" cy="1154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716016" y="4602964"/>
              <a:ext cx="864096" cy="430887"/>
            </a:xfrm>
            <a:prstGeom prst="rect">
              <a:avLst/>
            </a:prstGeom>
            <a:noFill/>
          </p:spPr>
          <p:txBody>
            <a:bodyPr wrap="square" rtlCol="0">
              <a:spAutoFit/>
            </a:bodyPr>
            <a:lstStyle/>
            <a:p>
              <a:r>
                <a:rPr lang="en-GB" sz="1500" dirty="0">
                  <a:latin typeface="Arial Narrow" panose="020B0606020202030204" pitchFamily="34" charset="0"/>
                </a:rPr>
                <a:t>Data</a:t>
              </a:r>
            </a:p>
          </p:txBody>
        </p:sp>
      </p:grpSp>
      <p:grpSp>
        <p:nvGrpSpPr>
          <p:cNvPr id="16" name="Group 15"/>
          <p:cNvGrpSpPr/>
          <p:nvPr/>
        </p:nvGrpSpPr>
        <p:grpSpPr>
          <a:xfrm>
            <a:off x="1259632" y="2409734"/>
            <a:ext cx="1193351" cy="927243"/>
            <a:chOff x="6444208" y="4940634"/>
            <a:chExt cx="1591135" cy="1236323"/>
          </a:xfrm>
        </p:grpSpPr>
        <p:pic>
          <p:nvPicPr>
            <p:cNvPr id="17" name="Picture 7" descr="http://www.biorefine.eu/sites/default/files/peop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4940634"/>
              <a:ext cx="1591135" cy="79262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444208" y="5746070"/>
              <a:ext cx="1591135" cy="430887"/>
            </a:xfrm>
            <a:prstGeom prst="rect">
              <a:avLst/>
            </a:prstGeom>
            <a:noFill/>
          </p:spPr>
          <p:txBody>
            <a:bodyPr wrap="square" rtlCol="0">
              <a:spAutoFit/>
            </a:bodyPr>
            <a:lstStyle/>
            <a:p>
              <a:r>
                <a:rPr lang="en-GB" sz="1500" dirty="0">
                  <a:latin typeface="Arial Narrow" panose="020B0606020202030204" pitchFamily="34" charset="0"/>
                </a:rPr>
                <a:t>People</a:t>
              </a:r>
            </a:p>
          </p:txBody>
        </p:sp>
      </p:grpSp>
      <p:grpSp>
        <p:nvGrpSpPr>
          <p:cNvPr id="19" name="Group 18"/>
          <p:cNvGrpSpPr/>
          <p:nvPr/>
        </p:nvGrpSpPr>
        <p:grpSpPr>
          <a:xfrm>
            <a:off x="1390811" y="3632523"/>
            <a:ext cx="1017566" cy="938006"/>
            <a:chOff x="4486190" y="5101322"/>
            <a:chExt cx="1356754" cy="1250674"/>
          </a:xfrm>
        </p:grpSpPr>
        <p:grpSp>
          <p:nvGrpSpPr>
            <p:cNvPr id="20" name="Group 19"/>
            <p:cNvGrpSpPr/>
            <p:nvPr/>
          </p:nvGrpSpPr>
          <p:grpSpPr>
            <a:xfrm>
              <a:off x="4486191" y="5101322"/>
              <a:ext cx="1356753" cy="819787"/>
              <a:chOff x="-625941" y="2348880"/>
              <a:chExt cx="6274487" cy="3791216"/>
            </a:xfrm>
          </p:grpSpPr>
          <p:pic>
            <p:nvPicPr>
              <p:cNvPr id="22"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5941" y="2348880"/>
                <a:ext cx="6274487" cy="3791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2" descr="http://llunarchitecthotel.com/wp-content/uploads/2015/06/whitakergroup-google-location-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67744" y="3196738"/>
                <a:ext cx="862782" cy="1322731"/>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4486190" y="5921109"/>
              <a:ext cx="1356753" cy="430887"/>
            </a:xfrm>
            <a:prstGeom prst="rect">
              <a:avLst/>
            </a:prstGeom>
            <a:noFill/>
          </p:spPr>
          <p:txBody>
            <a:bodyPr wrap="square" rtlCol="0">
              <a:spAutoFit/>
            </a:bodyPr>
            <a:lstStyle/>
            <a:p>
              <a:r>
                <a:rPr lang="en-GB" sz="1500" dirty="0">
                  <a:latin typeface="Arial Narrow" panose="020B0606020202030204" pitchFamily="34" charset="0"/>
                </a:rPr>
                <a:t>Locations</a:t>
              </a:r>
            </a:p>
          </p:txBody>
        </p:sp>
      </p:grpSp>
    </p:spTree>
    <p:extLst>
      <p:ext uri="{BB962C8B-B14F-4D97-AF65-F5344CB8AC3E}">
        <p14:creationId xmlns:p14="http://schemas.microsoft.com/office/powerpoint/2010/main" val="3065594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Man typing on computer desk free icon"/>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800"/>
          </a:p>
        </p:txBody>
      </p:sp>
      <p:sp>
        <p:nvSpPr>
          <p:cNvPr id="6" name="AutoShape 6" descr="Man typing on computer desk free icon"/>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800"/>
          </a:p>
        </p:txBody>
      </p:sp>
      <p:sp>
        <p:nvSpPr>
          <p:cNvPr id="3" name="Content Placeholder 2"/>
          <p:cNvSpPr>
            <a:spLocks noGrp="1"/>
          </p:cNvSpPr>
          <p:nvPr>
            <p:ph idx="1"/>
          </p:nvPr>
        </p:nvSpPr>
        <p:spPr>
          <a:xfrm>
            <a:off x="1818084" y="1600200"/>
            <a:ext cx="6858372" cy="2861760"/>
          </a:xfrm>
        </p:spPr>
        <p:txBody>
          <a:bodyPr>
            <a:normAutofit fontScale="85000" lnSpcReduction="20000"/>
          </a:bodyPr>
          <a:lstStyle/>
          <a:p>
            <a:r>
              <a:rPr lang="en-GB" dirty="0" smtClean="0"/>
              <a:t>A single database for the whole community</a:t>
            </a:r>
          </a:p>
          <a:p>
            <a:r>
              <a:rPr lang="en-GB" dirty="0" smtClean="0"/>
              <a:t>Easy for data providers to understand and update</a:t>
            </a:r>
          </a:p>
          <a:p>
            <a:r>
              <a:rPr lang="en-GB" dirty="0" smtClean="0"/>
              <a:t>Easy for users to query</a:t>
            </a:r>
            <a:r>
              <a:rPr lang="en-GB" baseline="0" dirty="0" smtClean="0"/>
              <a:t> and obtain data</a:t>
            </a:r>
          </a:p>
          <a:p>
            <a:r>
              <a:rPr lang="en-GB" dirty="0" smtClean="0"/>
              <a:t>Contains information needed for the INTERMAGNET website, INTERMAGNET data DVD, World Data Centre web site (amongst others)</a:t>
            </a:r>
          </a:p>
          <a:p>
            <a:r>
              <a:rPr lang="en-GB" dirty="0" smtClean="0"/>
              <a:t>Ideal: Be able to create a yearbook</a:t>
            </a:r>
          </a:p>
          <a:p>
            <a:r>
              <a:rPr lang="en-GB" dirty="0" smtClean="0"/>
              <a:t>Conform to metadata standards (such as ISO 19115) to allow our data to be understood by users outside our community</a:t>
            </a:r>
          </a:p>
        </p:txBody>
      </p:sp>
      <p:grpSp>
        <p:nvGrpSpPr>
          <p:cNvPr id="16" name="Group 15"/>
          <p:cNvGrpSpPr/>
          <p:nvPr/>
        </p:nvGrpSpPr>
        <p:grpSpPr>
          <a:xfrm>
            <a:off x="1123789" y="1995686"/>
            <a:ext cx="694295" cy="1656184"/>
            <a:chOff x="460375" y="2708920"/>
            <a:chExt cx="367209" cy="2304256"/>
          </a:xfrm>
        </p:grpSpPr>
        <p:cxnSp>
          <p:nvCxnSpPr>
            <p:cNvPr id="11" name="Straight Connector 10"/>
            <p:cNvCxnSpPr/>
            <p:nvPr/>
          </p:nvCxnSpPr>
          <p:spPr bwMode="auto">
            <a:xfrm flipH="1">
              <a:off x="460375" y="5013176"/>
              <a:ext cx="367209" cy="0"/>
            </a:xfrm>
            <a:prstGeom prst="line">
              <a:avLst/>
            </a:prstGeom>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bwMode="auto">
            <a:xfrm flipV="1">
              <a:off x="460375" y="2708920"/>
              <a:ext cx="0" cy="2304256"/>
            </a:xfrm>
            <a:prstGeom prst="line">
              <a:avLst/>
            </a:prstGeom>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bwMode="auto">
            <a:xfrm>
              <a:off x="460375" y="2708920"/>
              <a:ext cx="367209" cy="0"/>
            </a:xfrm>
            <a:prstGeom prst="straightConnector1">
              <a:avLst/>
            </a:prstGeom>
            <a:ln>
              <a:solidFill>
                <a:srgbClr val="FF0000"/>
              </a:solidFill>
              <a:headEnd type="none" w="med" len="med"/>
              <a:tailEnd type="arrow"/>
            </a:ln>
          </p:spPr>
          <p:style>
            <a:lnRef idx="2">
              <a:schemeClr val="dk1"/>
            </a:lnRef>
            <a:fillRef idx="0">
              <a:schemeClr val="dk1"/>
            </a:fillRef>
            <a:effectRef idx="1">
              <a:schemeClr val="dk1"/>
            </a:effectRef>
            <a:fontRef idx="minor">
              <a:schemeClr val="tx1"/>
            </a:fontRef>
          </p:style>
        </p:cxnSp>
      </p:grpSp>
      <p:sp>
        <p:nvSpPr>
          <p:cNvPr id="17" name="TextBox 16"/>
          <p:cNvSpPr txBox="1"/>
          <p:nvPr/>
        </p:nvSpPr>
        <p:spPr>
          <a:xfrm>
            <a:off x="251520" y="1851670"/>
            <a:ext cx="901333" cy="1938992"/>
          </a:xfrm>
          <a:prstGeom prst="rect">
            <a:avLst/>
          </a:prstGeom>
          <a:noFill/>
        </p:spPr>
        <p:txBody>
          <a:bodyPr wrap="square" rtlCol="0">
            <a:spAutoFit/>
          </a:bodyPr>
          <a:lstStyle/>
          <a:p>
            <a:pPr algn="r"/>
            <a:r>
              <a:rPr lang="en-GB" sz="2000" dirty="0">
                <a:solidFill>
                  <a:srgbClr val="FF0000"/>
                </a:solidFill>
                <a:latin typeface="Arial Narrow" panose="020B0606020202030204" pitchFamily="34" charset="0"/>
              </a:rPr>
              <a:t>N</a:t>
            </a:r>
            <a:r>
              <a:rPr lang="en-GB" sz="2000" dirty="0" smtClean="0">
                <a:solidFill>
                  <a:srgbClr val="FF0000"/>
                </a:solidFill>
                <a:latin typeface="Arial Narrow" panose="020B0606020202030204" pitchFamily="34" charset="0"/>
              </a:rPr>
              <a:t>eed </a:t>
            </a:r>
            <a:r>
              <a:rPr lang="en-GB" sz="2000" dirty="0">
                <a:solidFill>
                  <a:srgbClr val="FF0000"/>
                </a:solidFill>
                <a:latin typeface="Arial Narrow" panose="020B0606020202030204" pitchFamily="34" charset="0"/>
              </a:rPr>
              <a:t>to ensure both these things</a:t>
            </a:r>
          </a:p>
        </p:txBody>
      </p:sp>
      <p:sp>
        <p:nvSpPr>
          <p:cNvPr id="5" name="Title 4"/>
          <p:cNvSpPr>
            <a:spLocks noGrp="1"/>
          </p:cNvSpPr>
          <p:nvPr>
            <p:ph type="title"/>
          </p:nvPr>
        </p:nvSpPr>
        <p:spPr>
          <a:xfrm>
            <a:off x="900112" y="195263"/>
            <a:ext cx="8064375" cy="857250"/>
          </a:xfrm>
        </p:spPr>
        <p:txBody>
          <a:bodyPr/>
          <a:lstStyle/>
          <a:p>
            <a:r>
              <a:rPr lang="en-GB" sz="3600" dirty="0" err="1" smtClean="0"/>
              <a:t>Geomag</a:t>
            </a:r>
            <a:r>
              <a:rPr lang="en-GB" sz="3600" dirty="0" smtClean="0"/>
              <a:t> Metadata – Design </a:t>
            </a:r>
            <a:r>
              <a:rPr lang="en-GB" sz="3600" dirty="0"/>
              <a:t>G</a:t>
            </a:r>
            <a:r>
              <a:rPr lang="en-GB" sz="3600" dirty="0" smtClean="0"/>
              <a:t>oals</a:t>
            </a:r>
            <a:endParaRPr lang="en-GB" sz="3600" dirty="0"/>
          </a:p>
        </p:txBody>
      </p:sp>
    </p:spTree>
    <p:extLst>
      <p:ext uri="{BB962C8B-B14F-4D97-AF65-F5344CB8AC3E}">
        <p14:creationId xmlns:p14="http://schemas.microsoft.com/office/powerpoint/2010/main" val="3675061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Man typing on computer desk free icon"/>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800"/>
          </a:p>
        </p:txBody>
      </p:sp>
      <p:sp>
        <p:nvSpPr>
          <p:cNvPr id="6" name="AutoShape 6" descr="Man typing on computer desk free icon"/>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800"/>
          </a:p>
        </p:txBody>
      </p:sp>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7219" y="2241769"/>
            <a:ext cx="1014413" cy="181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5419" y="3489852"/>
            <a:ext cx="1371600" cy="152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3981" y="1218460"/>
            <a:ext cx="1300163" cy="79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7219" y="1218459"/>
            <a:ext cx="1350169" cy="97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6157" y="3489853"/>
            <a:ext cx="1307306" cy="133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76157" y="1218460"/>
            <a:ext cx="1393031" cy="210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7219" y="4147280"/>
            <a:ext cx="1385888"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3989" y="1218460"/>
            <a:ext cx="1393031" cy="222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3982" y="4147281"/>
            <a:ext cx="1407319" cy="73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20066516">
            <a:off x="1135597" y="2247811"/>
            <a:ext cx="5990102" cy="1200329"/>
          </a:xfrm>
          <a:prstGeom prst="rect">
            <a:avLst/>
          </a:prstGeom>
          <a:noFill/>
        </p:spPr>
        <p:txBody>
          <a:bodyPr wrap="none" rtlCol="0">
            <a:spAutoFit/>
          </a:bodyPr>
          <a:lstStyle/>
          <a:p>
            <a:r>
              <a:rPr lang="en-GB" sz="7200" b="1" dirty="0">
                <a:ln w="22225">
                  <a:solidFill>
                    <a:schemeClr val="bg1">
                      <a:lumMod val="75000"/>
                    </a:schemeClr>
                  </a:solidFill>
                  <a:prstDash val="solid"/>
                </a:ln>
                <a:solidFill>
                  <a:schemeClr val="bg1">
                    <a:lumMod val="95000"/>
                  </a:schemeClr>
                </a:solidFill>
              </a:rPr>
              <a:t>Peer Reviewed</a:t>
            </a:r>
          </a:p>
        </p:txBody>
      </p:sp>
      <p:sp>
        <p:nvSpPr>
          <p:cNvPr id="16" name="Title 1"/>
          <p:cNvSpPr>
            <a:spLocks noGrp="1"/>
          </p:cNvSpPr>
          <p:nvPr>
            <p:ph type="title"/>
          </p:nvPr>
        </p:nvSpPr>
        <p:spPr>
          <a:xfrm>
            <a:off x="900112" y="195263"/>
            <a:ext cx="8064375" cy="857250"/>
          </a:xfrm>
        </p:spPr>
        <p:txBody>
          <a:bodyPr>
            <a:noAutofit/>
          </a:bodyPr>
          <a:lstStyle/>
          <a:p>
            <a:r>
              <a:rPr lang="en-GB" sz="3600" dirty="0" err="1" smtClean="0"/>
              <a:t>Geomag</a:t>
            </a:r>
            <a:r>
              <a:rPr lang="en-GB" sz="3600" dirty="0" smtClean="0"/>
              <a:t> Metadata – The Schema</a:t>
            </a:r>
            <a:endParaRPr lang="en-GB" sz="3600" dirty="0"/>
          </a:p>
        </p:txBody>
      </p:sp>
    </p:spTree>
    <p:extLst>
      <p:ext uri="{BB962C8B-B14F-4D97-AF65-F5344CB8AC3E}">
        <p14:creationId xmlns:p14="http://schemas.microsoft.com/office/powerpoint/2010/main" val="114393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Man typing on computer desk free icon"/>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800"/>
          </a:p>
        </p:txBody>
      </p:sp>
      <p:sp>
        <p:nvSpPr>
          <p:cNvPr id="6" name="AutoShape 6" descr="Man typing on computer desk free icon"/>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800"/>
          </a:p>
        </p:txBody>
      </p:sp>
      <p:sp>
        <p:nvSpPr>
          <p:cNvPr id="5" name="Flowchart: Magnetic Disk 4"/>
          <p:cNvSpPr/>
          <p:nvPr/>
        </p:nvSpPr>
        <p:spPr bwMode="auto">
          <a:xfrm>
            <a:off x="3815916" y="3067388"/>
            <a:ext cx="1458162" cy="1566174"/>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r>
              <a:rPr lang="en-GB" sz="1350" dirty="0">
                <a:latin typeface="Arial Narrow" panose="020B0606020202030204" pitchFamily="34" charset="0"/>
              </a:rPr>
              <a:t>Geomagnetic metadata database</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0838" y="1244654"/>
            <a:ext cx="774036" cy="76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5517" y="2448018"/>
            <a:ext cx="1222558"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4525" y="3904845"/>
            <a:ext cx="1222558" cy="523054"/>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6138175" y="1167595"/>
            <a:ext cx="1593926" cy="840308"/>
            <a:chOff x="6944112" y="2863194"/>
            <a:chExt cx="2125235" cy="1120410"/>
          </a:xfrm>
        </p:grpSpPr>
        <p:pic>
          <p:nvPicPr>
            <p:cNvPr id="19" name="Picture 12" descr="https://upload.wikimedia.org/wikipedia/commons/thumb/9/9b/DVD_logo.svg/2000px-DVD_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4112" y="2899733"/>
              <a:ext cx="2125235" cy="108387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descr="Image result for intermagnet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1918" y="2863194"/>
              <a:ext cx="1120410" cy="1120410"/>
            </a:xfrm>
            <a:prstGeom prst="rect">
              <a:avLst/>
            </a:prstGeom>
            <a:noFill/>
            <a:extLst>
              <a:ext uri="{909E8E84-426E-40DD-AFC4-6F175D3DCCD1}">
                <a14:hiddenFill xmlns:a14="http://schemas.microsoft.com/office/drawing/2010/main">
                  <a:solidFill>
                    <a:srgbClr val="FFFFFF"/>
                  </a:solidFill>
                </a14:hiddenFill>
              </a:ext>
            </a:extLst>
          </p:spPr>
        </p:pic>
      </p:grpSp>
      <p:pic>
        <p:nvPicPr>
          <p:cNvPr id="4101"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08465" y="3746969"/>
            <a:ext cx="945219" cy="1144551"/>
          </a:xfrm>
          <a:prstGeom prst="rect">
            <a:avLst/>
          </a:prstGeom>
          <a:solidFill>
            <a:srgbClr val="00B0F0"/>
          </a:solidFill>
          <a:ln>
            <a:noFill/>
          </a:ln>
          <a:effectLst/>
        </p:spPr>
      </p:pic>
      <p:sp>
        <p:nvSpPr>
          <p:cNvPr id="7" name="Rounded Rectangle 6"/>
          <p:cNvSpPr/>
          <p:nvPr/>
        </p:nvSpPr>
        <p:spPr bwMode="auto">
          <a:xfrm>
            <a:off x="6138174" y="2448018"/>
            <a:ext cx="685800" cy="81009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GB" sz="1800"/>
          </a:p>
        </p:txBody>
      </p:sp>
      <p:sp>
        <p:nvSpPr>
          <p:cNvPr id="21" name="Rounded Rectangle 20"/>
          <p:cNvSpPr/>
          <p:nvPr/>
        </p:nvSpPr>
        <p:spPr bwMode="auto">
          <a:xfrm>
            <a:off x="6252474" y="2562318"/>
            <a:ext cx="685800" cy="81009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GB" sz="1800"/>
          </a:p>
        </p:txBody>
      </p:sp>
      <p:sp>
        <p:nvSpPr>
          <p:cNvPr id="22" name="Rounded Rectangle 21"/>
          <p:cNvSpPr/>
          <p:nvPr/>
        </p:nvSpPr>
        <p:spPr bwMode="auto">
          <a:xfrm>
            <a:off x="6366774" y="2676618"/>
            <a:ext cx="685800" cy="81009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r>
              <a:rPr lang="en-GB" sz="1350" dirty="0">
                <a:latin typeface="Arial Narrow" panose="020B0606020202030204" pitchFamily="34" charset="0"/>
              </a:rPr>
              <a:t>Other clients</a:t>
            </a:r>
          </a:p>
        </p:txBody>
      </p:sp>
      <p:sp>
        <p:nvSpPr>
          <p:cNvPr id="8" name="TextBox 7"/>
          <p:cNvSpPr txBox="1"/>
          <p:nvPr/>
        </p:nvSpPr>
        <p:spPr>
          <a:xfrm>
            <a:off x="1118212" y="1280030"/>
            <a:ext cx="992625" cy="507831"/>
          </a:xfrm>
          <a:prstGeom prst="rect">
            <a:avLst/>
          </a:prstGeom>
          <a:noFill/>
        </p:spPr>
        <p:txBody>
          <a:bodyPr wrap="square" rtlCol="0">
            <a:spAutoFit/>
          </a:bodyPr>
          <a:lstStyle/>
          <a:p>
            <a:pPr algn="r"/>
            <a:r>
              <a:rPr lang="en-GB" sz="1350" dirty="0">
                <a:latin typeface="Arial Narrow" panose="020B0606020202030204" pitchFamily="34" charset="0"/>
              </a:rPr>
              <a:t>Self service data entry</a:t>
            </a:r>
          </a:p>
        </p:txBody>
      </p:sp>
      <p:sp>
        <p:nvSpPr>
          <p:cNvPr id="23" name="TextBox 22"/>
          <p:cNvSpPr txBox="1"/>
          <p:nvPr/>
        </p:nvSpPr>
        <p:spPr>
          <a:xfrm>
            <a:off x="1695516" y="3042736"/>
            <a:ext cx="1459670" cy="715581"/>
          </a:xfrm>
          <a:prstGeom prst="rect">
            <a:avLst/>
          </a:prstGeom>
          <a:noFill/>
        </p:spPr>
        <p:txBody>
          <a:bodyPr wrap="square" rtlCol="0">
            <a:spAutoFit/>
          </a:bodyPr>
          <a:lstStyle/>
          <a:p>
            <a:pPr algn="l"/>
            <a:r>
              <a:rPr lang="en-GB" sz="1350" dirty="0">
                <a:latin typeface="Arial Narrow" panose="020B0606020202030204" pitchFamily="34" charset="0"/>
              </a:rPr>
              <a:t>Feed to INTERMAGNET web site</a:t>
            </a:r>
          </a:p>
        </p:txBody>
      </p:sp>
      <p:sp>
        <p:nvSpPr>
          <p:cNvPr id="24" name="TextBox 23"/>
          <p:cNvSpPr txBox="1"/>
          <p:nvPr/>
        </p:nvSpPr>
        <p:spPr>
          <a:xfrm>
            <a:off x="1497842" y="4406482"/>
            <a:ext cx="1430778" cy="507831"/>
          </a:xfrm>
          <a:prstGeom prst="rect">
            <a:avLst/>
          </a:prstGeom>
          <a:noFill/>
        </p:spPr>
        <p:txBody>
          <a:bodyPr wrap="square" rtlCol="0">
            <a:spAutoFit/>
          </a:bodyPr>
          <a:lstStyle/>
          <a:p>
            <a:pPr algn="l"/>
            <a:r>
              <a:rPr lang="en-GB" sz="1350" dirty="0">
                <a:latin typeface="Arial Narrow" panose="020B0606020202030204" pitchFamily="34" charset="0"/>
              </a:rPr>
              <a:t>Feed to EPOS data portal</a:t>
            </a:r>
          </a:p>
        </p:txBody>
      </p:sp>
      <p:sp>
        <p:nvSpPr>
          <p:cNvPr id="25" name="TextBox 24"/>
          <p:cNvSpPr txBox="1"/>
          <p:nvPr/>
        </p:nvSpPr>
        <p:spPr>
          <a:xfrm>
            <a:off x="5976157" y="1937996"/>
            <a:ext cx="2268251" cy="507831"/>
          </a:xfrm>
          <a:prstGeom prst="rect">
            <a:avLst/>
          </a:prstGeom>
          <a:noFill/>
        </p:spPr>
        <p:txBody>
          <a:bodyPr wrap="square" rtlCol="0">
            <a:spAutoFit/>
          </a:bodyPr>
          <a:lstStyle/>
          <a:p>
            <a:pPr algn="l"/>
            <a:r>
              <a:rPr lang="en-GB" sz="1350" dirty="0">
                <a:latin typeface="Arial Narrow" panose="020B0606020202030204" pitchFamily="34" charset="0"/>
              </a:rPr>
              <a:t>Tools to create </a:t>
            </a:r>
            <a:r>
              <a:rPr lang="en-GB" sz="1350" dirty="0" smtClean="0">
                <a:latin typeface="Arial Narrow" panose="020B0606020202030204" pitchFamily="34" charset="0"/>
              </a:rPr>
              <a:t>INTERMANGET DVD </a:t>
            </a:r>
            <a:r>
              <a:rPr lang="en-GB" sz="1350" dirty="0">
                <a:latin typeface="Arial Narrow" panose="020B0606020202030204" pitchFamily="34" charset="0"/>
              </a:rPr>
              <a:t>metadata</a:t>
            </a:r>
          </a:p>
        </p:txBody>
      </p:sp>
      <p:sp>
        <p:nvSpPr>
          <p:cNvPr id="26" name="TextBox 25"/>
          <p:cNvSpPr txBox="1"/>
          <p:nvPr/>
        </p:nvSpPr>
        <p:spPr>
          <a:xfrm>
            <a:off x="6823974" y="3896116"/>
            <a:ext cx="1060491" cy="715581"/>
          </a:xfrm>
          <a:prstGeom prst="rect">
            <a:avLst/>
          </a:prstGeom>
          <a:noFill/>
        </p:spPr>
        <p:txBody>
          <a:bodyPr wrap="square" rtlCol="0">
            <a:spAutoFit/>
          </a:bodyPr>
          <a:lstStyle/>
          <a:p>
            <a:pPr algn="l"/>
            <a:r>
              <a:rPr lang="en-GB" sz="1350" dirty="0">
                <a:latin typeface="Arial Narrow" panose="020B0606020202030204" pitchFamily="34" charset="0"/>
              </a:rPr>
              <a:t>Tools for database administration</a:t>
            </a:r>
          </a:p>
        </p:txBody>
      </p:sp>
      <p:sp>
        <p:nvSpPr>
          <p:cNvPr id="9" name="Cloud 8"/>
          <p:cNvSpPr/>
          <p:nvPr/>
        </p:nvSpPr>
        <p:spPr bwMode="auto">
          <a:xfrm>
            <a:off x="3788913" y="1973617"/>
            <a:ext cx="1512168" cy="450218"/>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r>
              <a:rPr lang="en-GB" sz="1350" dirty="0">
                <a:latin typeface="Arial Narrow" panose="020B0606020202030204" pitchFamily="34" charset="0"/>
              </a:rPr>
              <a:t>Web services</a:t>
            </a:r>
          </a:p>
        </p:txBody>
      </p:sp>
      <p:cxnSp>
        <p:nvCxnSpPr>
          <p:cNvPr id="12" name="Straight Connector 11"/>
          <p:cNvCxnSpPr>
            <a:stCxn id="9" idx="1"/>
            <a:endCxn id="5" idx="1"/>
          </p:cNvCxnSpPr>
          <p:nvPr/>
        </p:nvCxnSpPr>
        <p:spPr bwMode="auto">
          <a:xfrm>
            <a:off x="4544997" y="2423356"/>
            <a:ext cx="0" cy="644032"/>
          </a:xfrm>
          <a:prstGeom prst="line">
            <a:avLst/>
          </a:prstGeom>
          <a:solidFill>
            <a:schemeClr val="accent1"/>
          </a:solidFill>
          <a:ln w="38100" cap="flat" cmpd="sng" algn="ctr">
            <a:solidFill>
              <a:srgbClr val="00B050"/>
            </a:solidFill>
            <a:prstDash val="solid"/>
            <a:round/>
            <a:headEnd type="none" w="med" len="med"/>
            <a:tailEnd type="none" w="med" len="med"/>
          </a:ln>
          <a:effectLst/>
        </p:spPr>
      </p:cxnSp>
      <p:cxnSp>
        <p:nvCxnSpPr>
          <p:cNvPr id="30" name="Elbow Connector 29"/>
          <p:cNvCxnSpPr>
            <a:stCxn id="4098" idx="3"/>
          </p:cNvCxnSpPr>
          <p:nvPr/>
        </p:nvCxnSpPr>
        <p:spPr bwMode="auto">
          <a:xfrm>
            <a:off x="2884873" y="1626279"/>
            <a:ext cx="1147067" cy="381623"/>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4102" name="Elbow Connector 4101"/>
          <p:cNvCxnSpPr>
            <a:endCxn id="19" idx="1"/>
          </p:cNvCxnSpPr>
          <p:nvPr/>
        </p:nvCxnSpPr>
        <p:spPr bwMode="auto">
          <a:xfrm flipV="1">
            <a:off x="5112060" y="1601451"/>
            <a:ext cx="1026114" cy="406451"/>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4104" name="Elbow Connector 4103"/>
          <p:cNvCxnSpPr>
            <a:stCxn id="5" idx="4"/>
            <a:endCxn id="4101" idx="1"/>
          </p:cNvCxnSpPr>
          <p:nvPr/>
        </p:nvCxnSpPr>
        <p:spPr bwMode="auto">
          <a:xfrm>
            <a:off x="5274078" y="3850475"/>
            <a:ext cx="734387" cy="468770"/>
          </a:xfrm>
          <a:prstGeom prst="bentConnector3">
            <a:avLst>
              <a:gd name="adj1" fmla="val 50000"/>
            </a:avLst>
          </a:prstGeom>
          <a:solidFill>
            <a:schemeClr val="accent1"/>
          </a:solidFill>
          <a:ln w="9525" cap="flat" cmpd="sng" algn="ctr">
            <a:solidFill>
              <a:schemeClr val="tx1"/>
            </a:solidFill>
            <a:prstDash val="solid"/>
            <a:round/>
            <a:headEnd type="triangle" w="med" len="med"/>
            <a:tailEnd type="triangle"/>
          </a:ln>
          <a:effectLst/>
        </p:spPr>
      </p:cxnSp>
      <p:cxnSp>
        <p:nvCxnSpPr>
          <p:cNvPr id="4106" name="Elbow Connector 4105"/>
          <p:cNvCxnSpPr>
            <a:stCxn id="9" idx="2"/>
            <a:endCxn id="14" idx="3"/>
          </p:cNvCxnSpPr>
          <p:nvPr/>
        </p:nvCxnSpPr>
        <p:spPr bwMode="auto">
          <a:xfrm rot="10800000" flipV="1">
            <a:off x="2918075" y="2198726"/>
            <a:ext cx="875529" cy="573328"/>
          </a:xfrm>
          <a:prstGeom prst="bentConnector3">
            <a:avLst/>
          </a:prstGeom>
          <a:solidFill>
            <a:schemeClr val="accent1"/>
          </a:solidFill>
          <a:ln w="9525" cap="flat" cmpd="sng" algn="ctr">
            <a:solidFill>
              <a:schemeClr val="tx1"/>
            </a:solidFill>
            <a:prstDash val="solid"/>
            <a:round/>
            <a:headEnd type="none" w="med" len="med"/>
            <a:tailEnd type="arrow"/>
          </a:ln>
          <a:effectLst/>
        </p:spPr>
      </p:cxnSp>
      <p:cxnSp>
        <p:nvCxnSpPr>
          <p:cNvPr id="4112" name="Elbow Connector 4111"/>
          <p:cNvCxnSpPr/>
          <p:nvPr/>
        </p:nvCxnSpPr>
        <p:spPr bwMode="auto">
          <a:xfrm rot="5400000">
            <a:off x="3205115" y="2609021"/>
            <a:ext cx="1080120" cy="573532"/>
          </a:xfrm>
          <a:prstGeom prst="bentConnector3">
            <a:avLst/>
          </a:prstGeom>
          <a:solidFill>
            <a:schemeClr val="accent1"/>
          </a:solidFill>
          <a:ln w="9525" cap="flat" cmpd="sng" algn="ctr">
            <a:solidFill>
              <a:schemeClr val="tx1"/>
            </a:solidFill>
            <a:prstDash val="solid"/>
            <a:round/>
            <a:headEnd type="none" w="med" len="med"/>
            <a:tailEnd type="none" w="med" len="med"/>
          </a:ln>
          <a:effectLst/>
        </p:spPr>
      </p:cxnSp>
      <p:cxnSp>
        <p:nvCxnSpPr>
          <p:cNvPr id="4114" name="Elbow Connector 4113"/>
          <p:cNvCxnSpPr>
            <a:endCxn id="4100" idx="3"/>
          </p:cNvCxnSpPr>
          <p:nvPr/>
        </p:nvCxnSpPr>
        <p:spPr bwMode="auto">
          <a:xfrm rot="5400000">
            <a:off x="2782482" y="3490447"/>
            <a:ext cx="730526" cy="621325"/>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4119" name="Elbow Connector 4118"/>
          <p:cNvCxnSpPr>
            <a:endCxn id="7" idx="1"/>
          </p:cNvCxnSpPr>
          <p:nvPr/>
        </p:nvCxnSpPr>
        <p:spPr bwMode="auto">
          <a:xfrm>
            <a:off x="4896037" y="2355727"/>
            <a:ext cx="1242137" cy="497336"/>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10" name="TextBox 9"/>
          <p:cNvSpPr txBox="1"/>
          <p:nvPr/>
        </p:nvSpPr>
        <p:spPr>
          <a:xfrm>
            <a:off x="1047238" y="3836304"/>
            <a:ext cx="901209" cy="923330"/>
          </a:xfrm>
          <a:prstGeom prst="rect">
            <a:avLst/>
          </a:prstGeom>
          <a:noFill/>
        </p:spPr>
        <p:txBody>
          <a:bodyPr wrap="none" rtlCol="0">
            <a:spAutoFit/>
          </a:bodyPr>
          <a:lstStyle/>
          <a:p>
            <a:pPr marL="214313" indent="-214313">
              <a:buFont typeface="Wingdings" panose="05000000000000000000" pitchFamily="2" charset="2"/>
              <a:buChar char="ü"/>
            </a:pPr>
            <a:r>
              <a:rPr lang="en-GB" sz="5400" dirty="0">
                <a:solidFill>
                  <a:srgbClr val="FF0000"/>
                </a:solidFill>
              </a:rPr>
              <a:t> </a:t>
            </a:r>
          </a:p>
        </p:txBody>
      </p:sp>
      <p:sp>
        <p:nvSpPr>
          <p:cNvPr id="32" name="TextBox 31"/>
          <p:cNvSpPr txBox="1"/>
          <p:nvPr/>
        </p:nvSpPr>
        <p:spPr>
          <a:xfrm>
            <a:off x="4212561" y="1444815"/>
            <a:ext cx="901209" cy="923330"/>
          </a:xfrm>
          <a:prstGeom prst="rect">
            <a:avLst/>
          </a:prstGeom>
          <a:noFill/>
        </p:spPr>
        <p:txBody>
          <a:bodyPr wrap="none" rtlCol="0">
            <a:spAutoFit/>
          </a:bodyPr>
          <a:lstStyle/>
          <a:p>
            <a:pPr marL="214313" indent="-214313">
              <a:buFont typeface="Wingdings" panose="05000000000000000000" pitchFamily="2" charset="2"/>
              <a:buChar char="ü"/>
            </a:pPr>
            <a:r>
              <a:rPr lang="en-GB" sz="5400" dirty="0">
                <a:solidFill>
                  <a:srgbClr val="FF0000"/>
                </a:solidFill>
              </a:rPr>
              <a:t> </a:t>
            </a:r>
          </a:p>
        </p:txBody>
      </p:sp>
      <p:sp>
        <p:nvSpPr>
          <p:cNvPr id="33" name="TextBox 32"/>
          <p:cNvSpPr txBox="1"/>
          <p:nvPr/>
        </p:nvSpPr>
        <p:spPr>
          <a:xfrm>
            <a:off x="1161281" y="2408781"/>
            <a:ext cx="901209" cy="923330"/>
          </a:xfrm>
          <a:prstGeom prst="rect">
            <a:avLst/>
          </a:prstGeom>
          <a:noFill/>
        </p:spPr>
        <p:txBody>
          <a:bodyPr wrap="none" rtlCol="0">
            <a:spAutoFit/>
          </a:bodyPr>
          <a:lstStyle/>
          <a:p>
            <a:pPr marL="214313" indent="-214313">
              <a:buFont typeface="Wingdings" panose="05000000000000000000" pitchFamily="2" charset="2"/>
              <a:buChar char="ü"/>
            </a:pPr>
            <a:r>
              <a:rPr lang="en-GB" sz="5400" dirty="0">
                <a:solidFill>
                  <a:srgbClr val="92D050"/>
                </a:solidFill>
              </a:rPr>
              <a:t> </a:t>
            </a:r>
          </a:p>
        </p:txBody>
      </p:sp>
      <p:sp>
        <p:nvSpPr>
          <p:cNvPr id="34" name="TextBox 33"/>
          <p:cNvSpPr txBox="1"/>
          <p:nvPr/>
        </p:nvSpPr>
        <p:spPr>
          <a:xfrm>
            <a:off x="4174847" y="4371950"/>
            <a:ext cx="901209" cy="923330"/>
          </a:xfrm>
          <a:prstGeom prst="rect">
            <a:avLst/>
          </a:prstGeom>
          <a:noFill/>
        </p:spPr>
        <p:txBody>
          <a:bodyPr wrap="none" rtlCol="0">
            <a:spAutoFit/>
          </a:bodyPr>
          <a:lstStyle/>
          <a:p>
            <a:pPr marL="214313" indent="-214313">
              <a:buFont typeface="Wingdings" panose="05000000000000000000" pitchFamily="2" charset="2"/>
              <a:buChar char="ü"/>
            </a:pPr>
            <a:r>
              <a:rPr lang="en-GB" sz="5400" dirty="0">
                <a:solidFill>
                  <a:srgbClr val="92D050"/>
                </a:solidFill>
              </a:rPr>
              <a:t> </a:t>
            </a:r>
          </a:p>
        </p:txBody>
      </p:sp>
      <p:sp>
        <p:nvSpPr>
          <p:cNvPr id="3" name="Title 2"/>
          <p:cNvSpPr>
            <a:spLocks noGrp="1"/>
          </p:cNvSpPr>
          <p:nvPr>
            <p:ph type="title"/>
          </p:nvPr>
        </p:nvSpPr>
        <p:spPr>
          <a:xfrm>
            <a:off x="900112" y="195263"/>
            <a:ext cx="8243887" cy="857250"/>
          </a:xfrm>
        </p:spPr>
        <p:txBody>
          <a:bodyPr/>
          <a:lstStyle/>
          <a:p>
            <a:r>
              <a:rPr lang="en-GB" sz="3600" dirty="0" err="1" smtClean="0"/>
              <a:t>Geomag</a:t>
            </a:r>
            <a:r>
              <a:rPr lang="en-GB" sz="3600" dirty="0" smtClean="0"/>
              <a:t> Metadata - Progress</a:t>
            </a:r>
            <a:endParaRPr lang="en-GB" sz="3600" dirty="0"/>
          </a:p>
        </p:txBody>
      </p:sp>
    </p:spTree>
    <p:extLst>
      <p:ext uri="{BB962C8B-B14F-4D97-AF65-F5344CB8AC3E}">
        <p14:creationId xmlns:p14="http://schemas.microsoft.com/office/powerpoint/2010/main" val="1180917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2" y="195263"/>
            <a:ext cx="8424415" cy="857250"/>
          </a:xfrm>
        </p:spPr>
        <p:txBody>
          <a:bodyPr/>
          <a:lstStyle/>
          <a:p>
            <a:r>
              <a:rPr lang="en-GB" dirty="0"/>
              <a:t>EPOS </a:t>
            </a:r>
            <a:r>
              <a:rPr lang="en-GB" dirty="0" smtClean="0"/>
              <a:t>Metadata – EPOS DCAT AP</a:t>
            </a:r>
            <a:endParaRPr lang="en-GB" dirty="0"/>
          </a:p>
        </p:txBody>
      </p:sp>
      <p:sp>
        <p:nvSpPr>
          <p:cNvPr id="3" name="Content Placeholder 2"/>
          <p:cNvSpPr>
            <a:spLocks noGrp="1"/>
          </p:cNvSpPr>
          <p:nvPr>
            <p:ph idx="1"/>
          </p:nvPr>
        </p:nvSpPr>
        <p:spPr>
          <a:xfrm>
            <a:off x="251520" y="1347614"/>
            <a:ext cx="3528392" cy="3240360"/>
          </a:xfrm>
        </p:spPr>
        <p:txBody>
          <a:bodyPr/>
          <a:lstStyle/>
          <a:p>
            <a:pPr marL="0" indent="0">
              <a:buNone/>
            </a:pPr>
            <a:r>
              <a:rPr lang="en-GB" dirty="0" smtClean="0"/>
              <a:t>27 Entities, including:</a:t>
            </a:r>
          </a:p>
          <a:p>
            <a:r>
              <a:rPr lang="en-GB" dirty="0" smtClean="0"/>
              <a:t>Dataset</a:t>
            </a:r>
          </a:p>
          <a:p>
            <a:r>
              <a:rPr lang="en-GB" dirty="0" smtClean="0"/>
              <a:t>Dataset distribution, Web service, Web service operation</a:t>
            </a:r>
          </a:p>
          <a:p>
            <a:r>
              <a:rPr lang="en-GB" dirty="0" smtClean="0"/>
              <a:t>Facility, Equipment</a:t>
            </a:r>
          </a:p>
          <a:p>
            <a:r>
              <a:rPr lang="en-GB" dirty="0" smtClean="0"/>
              <a:t>Person, Contact point, Organisation</a:t>
            </a:r>
            <a:endParaRPr lang="en-GB"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919389" y="1491630"/>
            <a:ext cx="5220072" cy="27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4467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EPOS Vision</a:t>
            </a:r>
            <a:endParaRPr lang="en-GB" dirty="0"/>
          </a:p>
        </p:txBody>
      </p:sp>
      <p:sp>
        <p:nvSpPr>
          <p:cNvPr id="3" name="Content Placeholder 2"/>
          <p:cNvSpPr>
            <a:spLocks noGrp="1"/>
          </p:cNvSpPr>
          <p:nvPr>
            <p:ph idx="1"/>
          </p:nvPr>
        </p:nvSpPr>
        <p:spPr>
          <a:xfrm>
            <a:off x="971600" y="1200150"/>
            <a:ext cx="7029400" cy="3737610"/>
          </a:xfrm>
        </p:spPr>
        <p:txBody>
          <a:bodyPr>
            <a:normAutofit/>
          </a:bodyPr>
          <a:lstStyle/>
          <a:p>
            <a:pPr marL="0" indent="0">
              <a:buNone/>
            </a:pPr>
            <a:r>
              <a:rPr lang="en-GB" dirty="0"/>
              <a:t>EPOS vision is that the integration of the existing national and trans-national research infrastructures will increase access and use of the multidisciplinary data recorded by the solid Earth monitoring networks, acquired in laboratory experiments and/or produced by computational simulations. The establishment of EPOS will foster worldwide interoperability in the Earth sciences and services to a broad community of users</a:t>
            </a:r>
            <a:r>
              <a:rPr lang="en-GB" dirty="0" smtClean="0"/>
              <a:t>.</a:t>
            </a:r>
          </a:p>
          <a:p>
            <a:pPr marL="0" indent="0">
              <a:buNone/>
            </a:pPr>
            <a:r>
              <a:rPr lang="en-GB" dirty="0" smtClean="0"/>
              <a:t> </a:t>
            </a:r>
            <a:r>
              <a:rPr lang="en-GB" dirty="0"/>
              <a:t>[</a:t>
            </a:r>
            <a:r>
              <a:rPr lang="en-GB" dirty="0">
                <a:hlinkClick r:id="rId2"/>
              </a:rPr>
              <a:t>https://</a:t>
            </a:r>
            <a:r>
              <a:rPr lang="en-GB" dirty="0" smtClean="0">
                <a:hlinkClick r:id="rId2"/>
              </a:rPr>
              <a:t>www.epos-ip.org/about/what-epos</a:t>
            </a:r>
            <a:r>
              <a:rPr lang="en-GB" dirty="0" smtClean="0"/>
              <a:t>]</a:t>
            </a:r>
            <a:endParaRPr lang="en-GB" dirty="0"/>
          </a:p>
          <a:p>
            <a:pPr marL="0" indent="0">
              <a:buNone/>
            </a:pPr>
            <a:endParaRPr lang="en-GB" dirty="0"/>
          </a:p>
        </p:txBody>
      </p:sp>
    </p:spTree>
    <p:extLst>
      <p:ext uri="{BB962C8B-B14F-4D97-AF65-F5344CB8AC3E}">
        <p14:creationId xmlns:p14="http://schemas.microsoft.com/office/powerpoint/2010/main" val="506157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2" y="195263"/>
            <a:ext cx="8712447" cy="857250"/>
          </a:xfrm>
        </p:spPr>
        <p:txBody>
          <a:bodyPr>
            <a:normAutofit/>
          </a:bodyPr>
          <a:lstStyle/>
          <a:p>
            <a:r>
              <a:rPr lang="en-GB" dirty="0"/>
              <a:t>EPOS </a:t>
            </a:r>
            <a:r>
              <a:rPr lang="en-GB" dirty="0" smtClean="0"/>
              <a:t>DCAT – EG INTERMAGNET</a:t>
            </a:r>
            <a:endParaRPr lang="en-GB" dirty="0"/>
          </a:p>
        </p:txBody>
      </p:sp>
      <p:sp>
        <p:nvSpPr>
          <p:cNvPr id="3" name="Content Placeholder 2"/>
          <p:cNvSpPr>
            <a:spLocks noGrp="1"/>
          </p:cNvSpPr>
          <p:nvPr>
            <p:ph idx="1"/>
          </p:nvPr>
        </p:nvSpPr>
        <p:spPr>
          <a:xfrm>
            <a:off x="1143000" y="1200150"/>
            <a:ext cx="8109520" cy="3943349"/>
          </a:xfrm>
        </p:spPr>
        <p:txBody>
          <a:bodyPr>
            <a:noAutofit/>
          </a:bodyPr>
          <a:lstStyle/>
          <a:p>
            <a:pPr marL="0" indent="0">
              <a:buNone/>
            </a:pPr>
            <a:r>
              <a:rPr lang="en-GB" sz="1200" b="1" dirty="0">
                <a:latin typeface="Courier New" panose="02070309020205020404" pitchFamily="49" charset="0"/>
                <a:cs typeface="Courier New" panose="02070309020205020404" pitchFamily="49" charset="0"/>
              </a:rPr>
              <a:t>&lt;mailto:smf@bgs.ac.uk&gt; a </a:t>
            </a:r>
            <a:r>
              <a:rPr lang="en-GB" sz="1200" b="1" dirty="0" err="1">
                <a:latin typeface="Courier New" panose="02070309020205020404" pitchFamily="49" charset="0"/>
                <a:cs typeface="Courier New" panose="02070309020205020404" pitchFamily="49" charset="0"/>
              </a:rPr>
              <a:t>schema:Person</a:t>
            </a:r>
            <a:r>
              <a:rPr lang="en-GB" sz="1200" b="1" dirty="0">
                <a:latin typeface="Courier New" panose="02070309020205020404" pitchFamily="49" charset="0"/>
                <a:cs typeface="Courier New" panose="02070309020205020404" pitchFamily="49" charset="0"/>
              </a:rPr>
              <a:t>;</a:t>
            </a:r>
          </a:p>
          <a:p>
            <a:pPr marL="0" indent="0">
              <a:buNone/>
            </a:pPr>
            <a:r>
              <a:rPr lang="en-GB" sz="1200" b="1" dirty="0">
                <a:latin typeface="Courier New" panose="02070309020205020404" pitchFamily="49" charset="0"/>
                <a:cs typeface="Courier New" panose="02070309020205020404" pitchFamily="49" charset="0"/>
              </a:rPr>
              <a:t>    </a:t>
            </a:r>
            <a:r>
              <a:rPr lang="en-GB" sz="1200" b="1" dirty="0" err="1">
                <a:latin typeface="Courier New" panose="02070309020205020404" pitchFamily="49" charset="0"/>
                <a:cs typeface="Courier New" panose="02070309020205020404" pitchFamily="49" charset="0"/>
              </a:rPr>
              <a:t>schema:identifier</a:t>
            </a:r>
            <a:r>
              <a:rPr lang="en-GB" sz="1200" b="1" dirty="0">
                <a:latin typeface="Courier New" panose="02070309020205020404" pitchFamily="49" charset="0"/>
                <a:cs typeface="Courier New" panose="02070309020205020404" pitchFamily="49" charset="0"/>
              </a:rPr>
              <a:t> [ a </a:t>
            </a:r>
            <a:r>
              <a:rPr lang="en-GB" sz="1200" b="1" dirty="0" err="1">
                <a:latin typeface="Courier New" panose="02070309020205020404" pitchFamily="49" charset="0"/>
                <a:cs typeface="Courier New" panose="02070309020205020404" pitchFamily="49" charset="0"/>
              </a:rPr>
              <a:t>schema:PropertyValue</a:t>
            </a:r>
            <a:r>
              <a:rPr lang="en-GB" sz="1200" b="1" dirty="0">
                <a:latin typeface="Courier New" panose="02070309020205020404" pitchFamily="49" charset="0"/>
                <a:cs typeface="Courier New" panose="02070309020205020404" pitchFamily="49" charset="0"/>
              </a:rPr>
              <a:t>;</a:t>
            </a:r>
          </a:p>
          <a:p>
            <a:pPr marL="0" indent="0">
              <a:buNone/>
            </a:pPr>
            <a:r>
              <a:rPr lang="en-GB" sz="1200" b="1" dirty="0">
                <a:latin typeface="Courier New" panose="02070309020205020404" pitchFamily="49" charset="0"/>
                <a:cs typeface="Courier New" panose="02070309020205020404" pitchFamily="49" charset="0"/>
              </a:rPr>
              <a:t>        </a:t>
            </a:r>
            <a:r>
              <a:rPr lang="en-GB" sz="1200" b="1" dirty="0" err="1">
                <a:latin typeface="Courier New" panose="02070309020205020404" pitchFamily="49" charset="0"/>
                <a:cs typeface="Courier New" panose="02070309020205020404" pitchFamily="49" charset="0"/>
              </a:rPr>
              <a:t>schema:propertyID</a:t>
            </a:r>
            <a:r>
              <a:rPr lang="en-GB" sz="1200" b="1" dirty="0">
                <a:latin typeface="Courier New" panose="02070309020205020404" pitchFamily="49" charset="0"/>
                <a:cs typeface="Courier New" panose="02070309020205020404" pitchFamily="49" charset="0"/>
              </a:rPr>
              <a:t> "mailto";</a:t>
            </a:r>
          </a:p>
          <a:p>
            <a:pPr marL="0" indent="0">
              <a:buNone/>
            </a:pPr>
            <a:r>
              <a:rPr lang="en-GB" sz="1200" b="1" dirty="0">
                <a:latin typeface="Courier New" panose="02070309020205020404" pitchFamily="49" charset="0"/>
                <a:cs typeface="Courier New" panose="02070309020205020404" pitchFamily="49" charset="0"/>
              </a:rPr>
              <a:t>        </a:t>
            </a:r>
            <a:r>
              <a:rPr lang="en-GB" sz="1200" b="1" dirty="0" err="1">
                <a:latin typeface="Courier New" panose="02070309020205020404" pitchFamily="49" charset="0"/>
                <a:cs typeface="Courier New" panose="02070309020205020404" pitchFamily="49" charset="0"/>
              </a:rPr>
              <a:t>schema:value</a:t>
            </a:r>
            <a:r>
              <a:rPr lang="en-GB" sz="1200" b="1" dirty="0">
                <a:latin typeface="Courier New" panose="02070309020205020404" pitchFamily="49" charset="0"/>
                <a:cs typeface="Courier New" panose="02070309020205020404" pitchFamily="49" charset="0"/>
              </a:rPr>
              <a:t> "smf@bgs.ac.uk";</a:t>
            </a:r>
          </a:p>
          <a:p>
            <a:pPr marL="0" indent="0">
              <a:buNone/>
            </a:pPr>
            <a:r>
              <a:rPr lang="en-GB" sz="1200" b="1" dirty="0">
                <a:latin typeface="Courier New" panose="02070309020205020404" pitchFamily="49" charset="0"/>
                <a:cs typeface="Courier New" panose="02070309020205020404" pitchFamily="49" charset="0"/>
              </a:rPr>
              <a:t>    ]; </a:t>
            </a:r>
          </a:p>
          <a:p>
            <a:pPr marL="0" indent="0">
              <a:buNone/>
            </a:pPr>
            <a:r>
              <a:rPr lang="en-GB" sz="1200" b="1" dirty="0">
                <a:latin typeface="Courier New" panose="02070309020205020404" pitchFamily="49" charset="0"/>
                <a:cs typeface="Courier New" panose="02070309020205020404" pitchFamily="49" charset="0"/>
              </a:rPr>
              <a:t>    </a:t>
            </a:r>
            <a:r>
              <a:rPr lang="en-GB" sz="1200" b="1" dirty="0" err="1">
                <a:latin typeface="Courier New" panose="02070309020205020404" pitchFamily="49" charset="0"/>
                <a:cs typeface="Courier New" panose="02070309020205020404" pitchFamily="49" charset="0"/>
              </a:rPr>
              <a:t>schema:familyName</a:t>
            </a:r>
            <a:r>
              <a:rPr lang="en-GB" sz="1200" b="1" dirty="0">
                <a:latin typeface="Courier New" panose="02070309020205020404" pitchFamily="49" charset="0"/>
                <a:cs typeface="Courier New" panose="02070309020205020404" pitchFamily="49" charset="0"/>
              </a:rPr>
              <a:t> "Flower";</a:t>
            </a:r>
          </a:p>
          <a:p>
            <a:pPr marL="0" indent="0">
              <a:buNone/>
            </a:pPr>
            <a:r>
              <a:rPr lang="en-GB" sz="1200" b="1" dirty="0">
                <a:latin typeface="Courier New" panose="02070309020205020404" pitchFamily="49" charset="0"/>
                <a:cs typeface="Courier New" panose="02070309020205020404" pitchFamily="49" charset="0"/>
              </a:rPr>
              <a:t>    </a:t>
            </a:r>
            <a:r>
              <a:rPr lang="en-GB" sz="1200" b="1" dirty="0" err="1">
                <a:latin typeface="Courier New" panose="02070309020205020404" pitchFamily="49" charset="0"/>
                <a:cs typeface="Courier New" panose="02070309020205020404" pitchFamily="49" charset="0"/>
              </a:rPr>
              <a:t>schema:givenName</a:t>
            </a:r>
            <a:r>
              <a:rPr lang="en-GB" sz="1200" b="1" dirty="0">
                <a:latin typeface="Courier New" panose="02070309020205020404" pitchFamily="49" charset="0"/>
                <a:cs typeface="Courier New" panose="02070309020205020404" pitchFamily="49" charset="0"/>
              </a:rPr>
              <a:t> "Simon";</a:t>
            </a:r>
          </a:p>
          <a:p>
            <a:pPr marL="0" indent="0">
              <a:buNone/>
            </a:pPr>
            <a:r>
              <a:rPr lang="en-GB" sz="1200" b="1" dirty="0">
                <a:latin typeface="Courier New" panose="02070309020205020404" pitchFamily="49" charset="0"/>
                <a:cs typeface="Courier New" panose="02070309020205020404" pitchFamily="49" charset="0"/>
              </a:rPr>
              <a:t>    </a:t>
            </a:r>
            <a:r>
              <a:rPr lang="en-GB" sz="1200" b="1" dirty="0" err="1">
                <a:latin typeface="Courier New" panose="02070309020205020404" pitchFamily="49" charset="0"/>
                <a:cs typeface="Courier New" panose="02070309020205020404" pitchFamily="49" charset="0"/>
              </a:rPr>
              <a:t>schema:address</a:t>
            </a:r>
            <a:r>
              <a:rPr lang="en-GB" sz="1200" b="1" dirty="0">
                <a:latin typeface="Courier New" panose="02070309020205020404" pitchFamily="49" charset="0"/>
                <a:cs typeface="Courier New" panose="02070309020205020404" pitchFamily="49" charset="0"/>
              </a:rPr>
              <a:t> [ a </a:t>
            </a:r>
            <a:r>
              <a:rPr lang="en-GB" sz="1200" b="1" dirty="0" err="1">
                <a:latin typeface="Courier New" panose="02070309020205020404" pitchFamily="49" charset="0"/>
                <a:cs typeface="Courier New" panose="02070309020205020404" pitchFamily="49" charset="0"/>
              </a:rPr>
              <a:t>schema:PostalAddress</a:t>
            </a:r>
            <a:r>
              <a:rPr lang="en-GB" sz="1200" b="1" dirty="0">
                <a:latin typeface="Courier New" panose="02070309020205020404" pitchFamily="49" charset="0"/>
                <a:cs typeface="Courier New" panose="02070309020205020404" pitchFamily="49" charset="0"/>
              </a:rPr>
              <a:t>;</a:t>
            </a:r>
          </a:p>
          <a:p>
            <a:pPr marL="0" indent="0">
              <a:buNone/>
            </a:pPr>
            <a:r>
              <a:rPr lang="en-GB" sz="1200" b="1" dirty="0">
                <a:latin typeface="Courier New" panose="02070309020205020404" pitchFamily="49" charset="0"/>
                <a:cs typeface="Courier New" panose="02070309020205020404" pitchFamily="49" charset="0"/>
              </a:rPr>
              <a:t>        </a:t>
            </a:r>
            <a:r>
              <a:rPr lang="en-GB" sz="1200" b="1" dirty="0" err="1">
                <a:latin typeface="Courier New" panose="02070309020205020404" pitchFamily="49" charset="0"/>
                <a:cs typeface="Courier New" panose="02070309020205020404" pitchFamily="49" charset="0"/>
              </a:rPr>
              <a:t>schema:streetAddress</a:t>
            </a:r>
            <a:r>
              <a:rPr lang="en-GB" sz="1200" b="1" dirty="0">
                <a:latin typeface="Courier New" panose="02070309020205020404" pitchFamily="49" charset="0"/>
                <a:cs typeface="Courier New" panose="02070309020205020404" pitchFamily="49" charset="0"/>
              </a:rPr>
              <a:t> "The Lyell Centre, Research Avenue South";</a:t>
            </a:r>
          </a:p>
          <a:p>
            <a:pPr marL="0" indent="0">
              <a:buNone/>
            </a:pPr>
            <a:r>
              <a:rPr lang="en-GB" sz="1200" b="1" dirty="0">
                <a:latin typeface="Courier New" panose="02070309020205020404" pitchFamily="49" charset="0"/>
                <a:cs typeface="Courier New" panose="02070309020205020404" pitchFamily="49" charset="0"/>
              </a:rPr>
              <a:t>        </a:t>
            </a:r>
            <a:r>
              <a:rPr lang="en-GB" sz="1200" b="1" dirty="0" err="1">
                <a:latin typeface="Courier New" panose="02070309020205020404" pitchFamily="49" charset="0"/>
                <a:cs typeface="Courier New" panose="02070309020205020404" pitchFamily="49" charset="0"/>
              </a:rPr>
              <a:t>schema:addressLocality</a:t>
            </a:r>
            <a:r>
              <a:rPr lang="en-GB" sz="1200" b="1" dirty="0">
                <a:latin typeface="Courier New" panose="02070309020205020404" pitchFamily="49" charset="0"/>
                <a:cs typeface="Courier New" panose="02070309020205020404" pitchFamily="49" charset="0"/>
              </a:rPr>
              <a:t> "Edinburgh";</a:t>
            </a:r>
          </a:p>
          <a:p>
            <a:pPr marL="0" indent="0">
              <a:buNone/>
            </a:pPr>
            <a:r>
              <a:rPr lang="en-GB" sz="1200" b="1" dirty="0">
                <a:latin typeface="Courier New" panose="02070309020205020404" pitchFamily="49" charset="0"/>
                <a:cs typeface="Courier New" panose="02070309020205020404" pitchFamily="49" charset="0"/>
              </a:rPr>
              <a:t>        </a:t>
            </a:r>
            <a:r>
              <a:rPr lang="en-GB" sz="1200" b="1" dirty="0" err="1">
                <a:latin typeface="Courier New" panose="02070309020205020404" pitchFamily="49" charset="0"/>
                <a:cs typeface="Courier New" panose="02070309020205020404" pitchFamily="49" charset="0"/>
              </a:rPr>
              <a:t>schema:postalCode</a:t>
            </a:r>
            <a:r>
              <a:rPr lang="en-GB" sz="1200" b="1" dirty="0">
                <a:latin typeface="Courier New" panose="02070309020205020404" pitchFamily="49" charset="0"/>
                <a:cs typeface="Courier New" panose="02070309020205020404" pitchFamily="49" charset="0"/>
              </a:rPr>
              <a:t> "EH14 4AP";</a:t>
            </a:r>
          </a:p>
          <a:p>
            <a:pPr marL="0" indent="0">
              <a:buNone/>
            </a:pPr>
            <a:r>
              <a:rPr lang="en-GB" sz="1200" b="1" dirty="0">
                <a:latin typeface="Courier New" panose="02070309020205020404" pitchFamily="49" charset="0"/>
                <a:cs typeface="Courier New" panose="02070309020205020404" pitchFamily="49" charset="0"/>
              </a:rPr>
              <a:t>        </a:t>
            </a:r>
            <a:r>
              <a:rPr lang="en-GB" sz="1200" b="1" dirty="0" err="1">
                <a:latin typeface="Courier New" panose="02070309020205020404" pitchFamily="49" charset="0"/>
                <a:cs typeface="Courier New" panose="02070309020205020404" pitchFamily="49" charset="0"/>
              </a:rPr>
              <a:t>schema:addressCountry</a:t>
            </a:r>
            <a:r>
              <a:rPr lang="en-GB" sz="1200" b="1" dirty="0">
                <a:latin typeface="Courier New" panose="02070309020205020404" pitchFamily="49" charset="0"/>
                <a:cs typeface="Courier New" panose="02070309020205020404" pitchFamily="49" charset="0"/>
              </a:rPr>
              <a:t> "United Kingdom";</a:t>
            </a:r>
          </a:p>
          <a:p>
            <a:pPr marL="0" indent="0">
              <a:buNone/>
            </a:pPr>
            <a:r>
              <a:rPr lang="en-GB" sz="1200" b="1" dirty="0">
                <a:latin typeface="Courier New" panose="02070309020205020404" pitchFamily="49" charset="0"/>
                <a:cs typeface="Courier New" panose="02070309020205020404" pitchFamily="49" charset="0"/>
              </a:rPr>
              <a:t>    ]; </a:t>
            </a:r>
          </a:p>
          <a:p>
            <a:pPr marL="0" indent="0">
              <a:buNone/>
            </a:pPr>
            <a:r>
              <a:rPr lang="en-GB" sz="1200" b="1" dirty="0">
                <a:latin typeface="Courier New" panose="02070309020205020404" pitchFamily="49" charset="0"/>
                <a:cs typeface="Courier New" panose="02070309020205020404" pitchFamily="49" charset="0"/>
              </a:rPr>
              <a:t>    </a:t>
            </a:r>
            <a:r>
              <a:rPr lang="en-GB" sz="1200" b="1" dirty="0" err="1">
                <a:latin typeface="Courier New" panose="02070309020205020404" pitchFamily="49" charset="0"/>
                <a:cs typeface="Courier New" panose="02070309020205020404" pitchFamily="49" charset="0"/>
              </a:rPr>
              <a:t>schema:email</a:t>
            </a:r>
            <a:r>
              <a:rPr lang="en-GB" sz="1200" b="1" dirty="0">
                <a:latin typeface="Courier New" panose="02070309020205020404" pitchFamily="49" charset="0"/>
                <a:cs typeface="Courier New" panose="02070309020205020404" pitchFamily="49" charset="0"/>
              </a:rPr>
              <a:t> "smf@bgs.ac.uk";</a:t>
            </a:r>
          </a:p>
          <a:p>
            <a:pPr marL="0" indent="0">
              <a:buNone/>
            </a:pPr>
            <a:r>
              <a:rPr lang="en-GB" sz="1200" b="1" dirty="0">
                <a:latin typeface="Courier New" panose="02070309020205020404" pitchFamily="49" charset="0"/>
                <a:cs typeface="Courier New" panose="02070309020205020404" pitchFamily="49" charset="0"/>
              </a:rPr>
              <a:t>    </a:t>
            </a:r>
            <a:r>
              <a:rPr lang="en-GB" sz="1200" b="1" dirty="0" err="1">
                <a:latin typeface="Courier New" panose="02070309020205020404" pitchFamily="49" charset="0"/>
                <a:cs typeface="Courier New" panose="02070309020205020404" pitchFamily="49" charset="0"/>
              </a:rPr>
              <a:t>schema:telephone</a:t>
            </a:r>
            <a:r>
              <a:rPr lang="en-GB" sz="1200" b="1" dirty="0">
                <a:latin typeface="Courier New" panose="02070309020205020404" pitchFamily="49" charset="0"/>
                <a:cs typeface="Courier New" panose="02070309020205020404" pitchFamily="49" charset="0"/>
              </a:rPr>
              <a:t> "+44 131 650 0238";</a:t>
            </a:r>
          </a:p>
          <a:p>
            <a:pPr marL="0" indent="0">
              <a:buNone/>
            </a:pPr>
            <a:r>
              <a:rPr lang="en-GB" sz="1200" b="1" dirty="0">
                <a:latin typeface="Courier New" panose="02070309020205020404" pitchFamily="49" charset="0"/>
                <a:cs typeface="Courier New" panose="02070309020205020404" pitchFamily="49" charset="0"/>
              </a:rPr>
              <a:t>    </a:t>
            </a:r>
            <a:r>
              <a:rPr lang="en-GB" sz="1200" b="1" dirty="0" err="1">
                <a:latin typeface="Courier New" panose="02070309020205020404" pitchFamily="49" charset="0"/>
                <a:cs typeface="Courier New" panose="02070309020205020404" pitchFamily="49" charset="0"/>
              </a:rPr>
              <a:t>schema:url</a:t>
            </a:r>
            <a:r>
              <a:rPr lang="en-GB" sz="1200" b="1" dirty="0">
                <a:latin typeface="Courier New" panose="02070309020205020404" pitchFamily="49" charset="0"/>
                <a:cs typeface="Courier New" panose="02070309020205020404" pitchFamily="49" charset="0"/>
              </a:rPr>
              <a:t> "http://www.bgs.ac.uk/staff/profiles/0447.html"^^xsd:anyURI;</a:t>
            </a:r>
          </a:p>
          <a:p>
            <a:pPr marL="0" indent="0">
              <a:buNone/>
            </a:pPr>
            <a:r>
              <a:rPr lang="en-GB" sz="1200" b="1" dirty="0">
                <a:latin typeface="Courier New" panose="02070309020205020404" pitchFamily="49" charset="0"/>
                <a:cs typeface="Courier New" panose="02070309020205020404" pitchFamily="49" charset="0"/>
              </a:rPr>
              <a:t>    </a:t>
            </a:r>
            <a:r>
              <a:rPr lang="en-GB" sz="1200" b="1" dirty="0" err="1">
                <a:latin typeface="Courier New" panose="02070309020205020404" pitchFamily="49" charset="0"/>
                <a:cs typeface="Courier New" panose="02070309020205020404" pitchFamily="49" charset="0"/>
              </a:rPr>
              <a:t>schema:affiliation</a:t>
            </a:r>
            <a:r>
              <a:rPr lang="en-GB" sz="1200" b="1" dirty="0">
                <a:latin typeface="Courier New" panose="02070309020205020404" pitchFamily="49" charset="0"/>
                <a:cs typeface="Courier New" panose="02070309020205020404" pitchFamily="49" charset="0"/>
              </a:rPr>
              <a:t> &lt;http://viaf.org/viaf/136554353/&gt;;</a:t>
            </a:r>
          </a:p>
          <a:p>
            <a:pPr marL="0" indent="0">
              <a:buNone/>
            </a:pPr>
            <a:r>
              <a:rPr lang="en-GB" sz="1200" b="1" dirty="0">
                <a:latin typeface="Courier New" panose="02070309020205020404" pitchFamily="49" charset="0"/>
                <a:cs typeface="Courier New" panose="02070309020205020404" pitchFamily="49" charset="0"/>
              </a:rPr>
              <a:t>    </a:t>
            </a:r>
            <a:r>
              <a:rPr lang="en-GB" sz="1200" b="1" dirty="0" err="1">
                <a:latin typeface="Courier New" panose="02070309020205020404" pitchFamily="49" charset="0"/>
                <a:cs typeface="Courier New" panose="02070309020205020404" pitchFamily="49" charset="0"/>
              </a:rPr>
              <a:t>schema:contactPoint</a:t>
            </a:r>
            <a:r>
              <a:rPr lang="en-GB" sz="1200" b="1" dirty="0">
                <a:latin typeface="Courier New" panose="02070309020205020404" pitchFamily="49" charset="0"/>
                <a:cs typeface="Courier New" panose="02070309020205020404" pitchFamily="49" charset="0"/>
              </a:rPr>
              <a:t> &lt;mailto:smf@bgs.ac.uk/contactPoint&gt;;</a:t>
            </a:r>
          </a:p>
          <a:p>
            <a:pPr marL="0" indent="0">
              <a:buNone/>
            </a:pPr>
            <a:r>
              <a:rPr lang="en-GB" sz="1200" b="1" dirty="0" smtClean="0">
                <a:latin typeface="Courier New" panose="02070309020205020404" pitchFamily="49" charset="0"/>
                <a:cs typeface="Courier New" panose="02070309020205020404" pitchFamily="49" charset="0"/>
              </a:rPr>
              <a:t>.</a:t>
            </a:r>
            <a:endParaRPr lang="en-GB" sz="1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44498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2" y="195263"/>
            <a:ext cx="8208391" cy="857250"/>
          </a:xfrm>
        </p:spPr>
        <p:txBody>
          <a:bodyPr>
            <a:normAutofit fontScale="90000"/>
          </a:bodyPr>
          <a:lstStyle/>
          <a:p>
            <a:r>
              <a:rPr lang="en-GB" dirty="0"/>
              <a:t>EPOS </a:t>
            </a:r>
            <a:r>
              <a:rPr lang="en-GB" dirty="0" smtClean="0"/>
              <a:t>DCAT – EG INTERMAGNET</a:t>
            </a:r>
            <a:endParaRPr lang="en-GB" dirty="0"/>
          </a:p>
        </p:txBody>
      </p:sp>
      <p:sp>
        <p:nvSpPr>
          <p:cNvPr id="3" name="Content Placeholder 2"/>
          <p:cNvSpPr>
            <a:spLocks noGrp="1"/>
          </p:cNvSpPr>
          <p:nvPr>
            <p:ph idx="1"/>
          </p:nvPr>
        </p:nvSpPr>
        <p:spPr>
          <a:xfrm>
            <a:off x="1142999" y="1200151"/>
            <a:ext cx="7965503" cy="3673064"/>
          </a:xfrm>
        </p:spPr>
        <p:txBody>
          <a:bodyPr>
            <a:normAutofit fontScale="55000" lnSpcReduction="20000"/>
          </a:bodyPr>
          <a:lstStyle/>
          <a:p>
            <a:pPr marL="0" indent="0">
              <a:buNone/>
            </a:pPr>
            <a:r>
              <a:rPr lang="en-GB" b="1" dirty="0">
                <a:latin typeface="Courier New" panose="02070309020205020404" pitchFamily="49" charset="0"/>
                <a:cs typeface="Courier New" panose="02070309020205020404" pitchFamily="49" charset="0"/>
              </a:rPr>
              <a:t>&lt;https://www.epos-eu.org/epos-dcat-ap/GeoElectroMagnetism/WP13-DDSS-001/INTERMAGNET/Operation&gt; a </a:t>
            </a:r>
            <a:r>
              <a:rPr lang="en-GB" b="1" dirty="0" err="1">
                <a:latin typeface="Courier New" panose="02070309020205020404" pitchFamily="49" charset="0"/>
                <a:cs typeface="Courier New" panose="02070309020205020404" pitchFamily="49" charset="0"/>
              </a:rPr>
              <a:t>hydra:Operation</a:t>
            </a:r>
            <a:r>
              <a:rPr lang="en-GB" b="1" dirty="0">
                <a:latin typeface="Courier New" panose="02070309020205020404" pitchFamily="49" charset="0"/>
                <a:cs typeface="Courier New" panose="02070309020205020404" pitchFamily="49" charset="0"/>
              </a:rPr>
              <a:t>;</a:t>
            </a:r>
          </a:p>
          <a:p>
            <a:pPr marL="0" indent="0">
              <a:buNone/>
            </a:pPr>
            <a:r>
              <a:rPr lang="en-GB" b="1" dirty="0">
                <a:latin typeface="Courier New" panose="02070309020205020404" pitchFamily="49" charset="0"/>
                <a:cs typeface="Courier New" panose="02070309020205020404" pitchFamily="49" charset="0"/>
              </a:rPr>
              <a:t>    </a:t>
            </a:r>
            <a:r>
              <a:rPr lang="en-GB" b="1" dirty="0" err="1">
                <a:latin typeface="Courier New" panose="02070309020205020404" pitchFamily="49" charset="0"/>
                <a:cs typeface="Courier New" panose="02070309020205020404" pitchFamily="49" charset="0"/>
              </a:rPr>
              <a:t>hydra:method</a:t>
            </a:r>
            <a:r>
              <a:rPr lang="en-GB" b="1" dirty="0">
                <a:latin typeface="Courier New" panose="02070309020205020404" pitchFamily="49" charset="0"/>
                <a:cs typeface="Courier New" panose="02070309020205020404" pitchFamily="49" charset="0"/>
              </a:rPr>
              <a:t> "GET"^^</a:t>
            </a:r>
            <a:r>
              <a:rPr lang="en-GB" b="1" dirty="0" err="1">
                <a:latin typeface="Courier New" panose="02070309020205020404" pitchFamily="49" charset="0"/>
                <a:cs typeface="Courier New" panose="02070309020205020404" pitchFamily="49" charset="0"/>
              </a:rPr>
              <a:t>xsd:string</a:t>
            </a:r>
            <a:r>
              <a:rPr lang="en-GB" b="1" dirty="0">
                <a:latin typeface="Courier New" panose="02070309020205020404" pitchFamily="49" charset="0"/>
                <a:cs typeface="Courier New" panose="02070309020205020404" pitchFamily="49" charset="0"/>
              </a:rPr>
              <a:t>;</a:t>
            </a:r>
          </a:p>
          <a:p>
            <a:pPr marL="0" indent="0">
              <a:buNone/>
            </a:pPr>
            <a:r>
              <a:rPr lang="en-GB" b="1" dirty="0">
                <a:latin typeface="Courier New" panose="02070309020205020404" pitchFamily="49" charset="0"/>
                <a:cs typeface="Courier New" panose="02070309020205020404" pitchFamily="49" charset="0"/>
              </a:rPr>
              <a:t> </a:t>
            </a:r>
            <a:r>
              <a:rPr lang="en-GB" b="1" dirty="0" smtClean="0">
                <a:latin typeface="Courier New" panose="02070309020205020404" pitchFamily="49" charset="0"/>
                <a:cs typeface="Courier New" panose="02070309020205020404" pitchFamily="49" charset="0"/>
              </a:rPr>
              <a:t>   </a:t>
            </a:r>
            <a:r>
              <a:rPr lang="en-GB" b="1" dirty="0" err="1" smtClean="0">
                <a:latin typeface="Courier New" panose="02070309020205020404" pitchFamily="49" charset="0"/>
                <a:cs typeface="Courier New" panose="02070309020205020404" pitchFamily="49" charset="0"/>
              </a:rPr>
              <a:t>hydra:returns</a:t>
            </a:r>
            <a:r>
              <a:rPr lang="en-GB" b="1" dirty="0" smtClean="0">
                <a:latin typeface="Courier New" panose="02070309020205020404" pitchFamily="49" charset="0"/>
                <a:cs typeface="Courier New" panose="02070309020205020404" pitchFamily="49" charset="0"/>
              </a:rPr>
              <a:t> "text/xml";</a:t>
            </a:r>
          </a:p>
          <a:p>
            <a:pPr marL="0" indent="0">
              <a:buNone/>
            </a:pPr>
            <a:r>
              <a:rPr lang="en-GB" b="1" dirty="0" smtClean="0">
                <a:latin typeface="Courier New" panose="02070309020205020404" pitchFamily="49" charset="0"/>
                <a:cs typeface="Courier New" panose="02070309020205020404" pitchFamily="49" charset="0"/>
              </a:rPr>
              <a:t>    </a:t>
            </a:r>
            <a:r>
              <a:rPr lang="en-GB" b="1" dirty="0" err="1">
                <a:latin typeface="Courier New" panose="02070309020205020404" pitchFamily="49" charset="0"/>
                <a:cs typeface="Courier New" panose="02070309020205020404" pitchFamily="49" charset="0"/>
              </a:rPr>
              <a:t>hydra:returns</a:t>
            </a:r>
            <a:r>
              <a:rPr lang="en-GB" b="1" dirty="0">
                <a:latin typeface="Courier New" panose="02070309020205020404" pitchFamily="49" charset="0"/>
                <a:cs typeface="Courier New" panose="02070309020205020404" pitchFamily="49" charset="0"/>
              </a:rPr>
              <a:t> "application/</a:t>
            </a:r>
            <a:r>
              <a:rPr lang="en-GB" b="1" dirty="0" err="1">
                <a:latin typeface="Courier New" panose="02070309020205020404" pitchFamily="49" charset="0"/>
                <a:cs typeface="Courier New" panose="02070309020205020404" pitchFamily="49" charset="0"/>
              </a:rPr>
              <a:t>json</a:t>
            </a:r>
            <a:r>
              <a:rPr lang="en-GB" b="1" dirty="0">
                <a:latin typeface="Courier New" panose="02070309020205020404" pitchFamily="49" charset="0"/>
                <a:cs typeface="Courier New" panose="02070309020205020404" pitchFamily="49" charset="0"/>
              </a:rPr>
              <a:t>";</a:t>
            </a:r>
          </a:p>
          <a:p>
            <a:pPr marL="0" indent="0">
              <a:buNone/>
            </a:pPr>
            <a:r>
              <a:rPr lang="en-GB" b="1" dirty="0">
                <a:latin typeface="Courier New" panose="02070309020205020404" pitchFamily="49" charset="0"/>
                <a:cs typeface="Courier New" panose="02070309020205020404" pitchFamily="49" charset="0"/>
              </a:rPr>
              <a:t>    </a:t>
            </a:r>
            <a:r>
              <a:rPr lang="en-GB" b="1" dirty="0" err="1">
                <a:latin typeface="Courier New" panose="02070309020205020404" pitchFamily="49" charset="0"/>
                <a:cs typeface="Courier New" panose="02070309020205020404" pitchFamily="49" charset="0"/>
              </a:rPr>
              <a:t>hydra:returns</a:t>
            </a:r>
            <a:r>
              <a:rPr lang="en-GB" b="1" dirty="0">
                <a:latin typeface="Courier New" panose="02070309020205020404" pitchFamily="49" charset="0"/>
                <a:cs typeface="Courier New" panose="02070309020205020404" pitchFamily="49" charset="0"/>
              </a:rPr>
              <a:t> "application/</a:t>
            </a:r>
            <a:r>
              <a:rPr lang="en-GB" b="1" dirty="0" err="1">
                <a:latin typeface="Courier New" panose="02070309020205020404" pitchFamily="49" charset="0"/>
                <a:cs typeface="Courier New" panose="02070309020205020404" pitchFamily="49" charset="0"/>
              </a:rPr>
              <a:t>covJson</a:t>
            </a:r>
            <a:r>
              <a:rPr lang="en-GB" b="1" dirty="0">
                <a:latin typeface="Courier New" panose="02070309020205020404" pitchFamily="49" charset="0"/>
                <a:cs typeface="Courier New" panose="02070309020205020404" pitchFamily="49" charset="0"/>
              </a:rPr>
              <a:t>";</a:t>
            </a:r>
          </a:p>
          <a:p>
            <a:pPr marL="0" indent="0">
              <a:buNone/>
            </a:pPr>
            <a:r>
              <a:rPr lang="en-GB" b="1" dirty="0">
                <a:latin typeface="Courier New" panose="02070309020205020404" pitchFamily="49" charset="0"/>
                <a:cs typeface="Courier New" panose="02070309020205020404" pitchFamily="49" charset="0"/>
              </a:rPr>
              <a:t>    </a:t>
            </a:r>
            <a:r>
              <a:rPr lang="en-GB" b="1" dirty="0" err="1">
                <a:latin typeface="Courier New" panose="02070309020205020404" pitchFamily="49" charset="0"/>
                <a:cs typeface="Courier New" panose="02070309020205020404" pitchFamily="49" charset="0"/>
              </a:rPr>
              <a:t>hydra:returns</a:t>
            </a:r>
            <a:r>
              <a:rPr lang="en-GB" b="1" dirty="0">
                <a:latin typeface="Courier New" panose="02070309020205020404" pitchFamily="49" charset="0"/>
                <a:cs typeface="Courier New" panose="02070309020205020404" pitchFamily="49" charset="0"/>
              </a:rPr>
              <a:t> "text/plain</a:t>
            </a:r>
            <a:r>
              <a:rPr lang="en-GB" b="1" dirty="0" smtClean="0">
                <a:latin typeface="Courier New" panose="02070309020205020404" pitchFamily="49" charset="0"/>
                <a:cs typeface="Courier New" panose="02070309020205020404" pitchFamily="49" charset="0"/>
              </a:rPr>
              <a:t>";</a:t>
            </a:r>
            <a:endParaRPr lang="en-GB" b="1" dirty="0">
              <a:latin typeface="Courier New" panose="02070309020205020404" pitchFamily="49" charset="0"/>
              <a:cs typeface="Courier New" panose="02070309020205020404" pitchFamily="49" charset="0"/>
            </a:endParaRPr>
          </a:p>
          <a:p>
            <a:pPr marL="0" indent="0">
              <a:buNone/>
            </a:pPr>
            <a:r>
              <a:rPr lang="en-GB" b="1" dirty="0">
                <a:latin typeface="Courier New" panose="02070309020205020404" pitchFamily="49" charset="0"/>
                <a:cs typeface="Courier New" panose="02070309020205020404" pitchFamily="49" charset="0"/>
              </a:rPr>
              <a:t>    </a:t>
            </a:r>
            <a:r>
              <a:rPr lang="en-GB" b="1" dirty="0" err="1">
                <a:latin typeface="Courier New" panose="02070309020205020404" pitchFamily="49" charset="0"/>
                <a:cs typeface="Courier New" panose="02070309020205020404" pitchFamily="49" charset="0"/>
              </a:rPr>
              <a:t>hydra:property</a:t>
            </a:r>
            <a:r>
              <a:rPr lang="en-GB" b="1" dirty="0">
                <a:latin typeface="Courier New" panose="02070309020205020404" pitchFamily="49" charset="0"/>
                <a:cs typeface="Courier New" panose="02070309020205020404" pitchFamily="49" charset="0"/>
              </a:rPr>
              <a:t>[ a </a:t>
            </a:r>
            <a:r>
              <a:rPr lang="en-GB" b="1" dirty="0" err="1">
                <a:latin typeface="Courier New" panose="02070309020205020404" pitchFamily="49" charset="0"/>
                <a:cs typeface="Courier New" panose="02070309020205020404" pitchFamily="49" charset="0"/>
              </a:rPr>
              <a:t>hydra:IriTemplate</a:t>
            </a:r>
            <a:r>
              <a:rPr lang="en-GB" b="1" dirty="0">
                <a:latin typeface="Courier New" panose="02070309020205020404" pitchFamily="49" charset="0"/>
                <a:cs typeface="Courier New" panose="02070309020205020404" pitchFamily="49" charset="0"/>
              </a:rPr>
              <a:t>;</a:t>
            </a:r>
          </a:p>
          <a:p>
            <a:pPr marL="0" indent="0">
              <a:buNone/>
            </a:pPr>
            <a:r>
              <a:rPr lang="en-GB" b="1" dirty="0">
                <a:latin typeface="Courier New" panose="02070309020205020404" pitchFamily="49" charset="0"/>
                <a:cs typeface="Courier New" panose="02070309020205020404" pitchFamily="49" charset="0"/>
              </a:rPr>
              <a:t>        </a:t>
            </a:r>
            <a:r>
              <a:rPr lang="en-GB" b="1" dirty="0" err="1">
                <a:latin typeface="Courier New" panose="02070309020205020404" pitchFamily="49" charset="0"/>
                <a:cs typeface="Courier New" panose="02070309020205020404" pitchFamily="49" charset="0"/>
              </a:rPr>
              <a:t>hydra:template</a:t>
            </a:r>
            <a:r>
              <a:rPr lang="en-GB" b="1" dirty="0">
                <a:latin typeface="Courier New" panose="02070309020205020404" pitchFamily="49" charset="0"/>
                <a:cs typeface="Courier New" panose="02070309020205020404" pitchFamily="49" charset="0"/>
              </a:rPr>
              <a:t> "http://geomag.bgs.ac.uk/EPOS/WP13/</a:t>
            </a:r>
            <a:r>
              <a:rPr lang="en-GB" b="1" dirty="0" err="1">
                <a:latin typeface="Courier New" panose="02070309020205020404" pitchFamily="49" charset="0"/>
                <a:cs typeface="Courier New" panose="02070309020205020404" pitchFamily="49" charset="0"/>
              </a:rPr>
              <a:t>intermagnet</a:t>
            </a:r>
            <a:r>
              <a:rPr lang="en-GB" b="1" dirty="0">
                <a:latin typeface="Courier New" panose="02070309020205020404" pitchFamily="49" charset="0"/>
                <a:cs typeface="Courier New" panose="02070309020205020404" pitchFamily="49" charset="0"/>
              </a:rPr>
              <a:t>/{?Request, </a:t>
            </a:r>
            <a:r>
              <a:rPr lang="en-GB" b="1" dirty="0" err="1">
                <a:latin typeface="Courier New" panose="02070309020205020404" pitchFamily="49" charset="0"/>
                <a:cs typeface="Courier New" panose="02070309020205020404" pitchFamily="49" charset="0"/>
              </a:rPr>
              <a:t>observatoryIagaCode</a:t>
            </a:r>
            <a:r>
              <a:rPr lang="en-GB" b="1" dirty="0">
                <a:latin typeface="Courier New" panose="02070309020205020404" pitchFamily="49" charset="0"/>
                <a:cs typeface="Courier New" panose="02070309020205020404" pitchFamily="49" charset="0"/>
              </a:rPr>
              <a:t>, </a:t>
            </a:r>
            <a:r>
              <a:rPr lang="en-GB" b="1" dirty="0" err="1">
                <a:latin typeface="Courier New" panose="02070309020205020404" pitchFamily="49" charset="0"/>
                <a:cs typeface="Courier New" panose="02070309020205020404" pitchFamily="49" charset="0"/>
              </a:rPr>
              <a:t>SamplesPerDay</a:t>
            </a:r>
            <a:r>
              <a:rPr lang="en-GB" b="1" dirty="0">
                <a:latin typeface="Courier New" panose="02070309020205020404" pitchFamily="49" charset="0"/>
                <a:cs typeface="Courier New" panose="02070309020205020404" pitchFamily="49" charset="0"/>
              </a:rPr>
              <a:t>, </a:t>
            </a:r>
            <a:r>
              <a:rPr lang="en-GB" b="1" dirty="0" err="1">
                <a:latin typeface="Courier New" panose="02070309020205020404" pitchFamily="49" charset="0"/>
                <a:cs typeface="Courier New" panose="02070309020205020404" pitchFamily="49" charset="0"/>
              </a:rPr>
              <a:t>dataStartDate</a:t>
            </a:r>
            <a:r>
              <a:rPr lang="en-GB" b="1" dirty="0">
                <a:latin typeface="Courier New" panose="02070309020205020404" pitchFamily="49" charset="0"/>
                <a:cs typeface="Courier New" panose="02070309020205020404" pitchFamily="49" charset="0"/>
              </a:rPr>
              <a:t>, </a:t>
            </a:r>
            <a:r>
              <a:rPr lang="en-GB" b="1" dirty="0" err="1">
                <a:latin typeface="Courier New" panose="02070309020205020404" pitchFamily="49" charset="0"/>
                <a:cs typeface="Courier New" panose="02070309020205020404" pitchFamily="49" charset="0"/>
              </a:rPr>
              <a:t>dataDuration</a:t>
            </a:r>
            <a:r>
              <a:rPr lang="en-GB" b="1" dirty="0">
                <a:latin typeface="Courier New" panose="02070309020205020404" pitchFamily="49" charset="0"/>
                <a:cs typeface="Courier New" panose="02070309020205020404" pitchFamily="49" charset="0"/>
              </a:rPr>
              <a:t>, </a:t>
            </a:r>
            <a:r>
              <a:rPr lang="en-GB" b="1" dirty="0" err="1">
                <a:latin typeface="Courier New" panose="02070309020205020404" pitchFamily="49" charset="0"/>
                <a:cs typeface="Courier New" panose="02070309020205020404" pitchFamily="49" charset="0"/>
              </a:rPr>
              <a:t>publicationState</a:t>
            </a:r>
            <a:r>
              <a:rPr lang="en-GB" b="1" dirty="0">
                <a:latin typeface="Courier New" panose="02070309020205020404" pitchFamily="49" charset="0"/>
                <a:cs typeface="Courier New" panose="02070309020205020404" pitchFamily="49" charset="0"/>
              </a:rPr>
              <a:t>, </a:t>
            </a:r>
            <a:r>
              <a:rPr lang="en-GB" b="1" dirty="0" err="1">
                <a:latin typeface="Courier New" panose="02070309020205020404" pitchFamily="49" charset="0"/>
                <a:cs typeface="Courier New" panose="02070309020205020404" pitchFamily="49" charset="0"/>
              </a:rPr>
              <a:t>recordTermination</a:t>
            </a:r>
            <a:r>
              <a:rPr lang="en-GB" b="1" dirty="0">
                <a:latin typeface="Courier New" panose="02070309020205020404" pitchFamily="49" charset="0"/>
                <a:cs typeface="Courier New" panose="02070309020205020404" pitchFamily="49" charset="0"/>
              </a:rPr>
              <a:t>, </a:t>
            </a:r>
            <a:r>
              <a:rPr lang="en-GB" b="1" dirty="0" err="1">
                <a:latin typeface="Courier New" panose="02070309020205020404" pitchFamily="49" charset="0"/>
                <a:cs typeface="Courier New" panose="02070309020205020404" pitchFamily="49" charset="0"/>
              </a:rPr>
              <a:t>traceList</a:t>
            </a:r>
            <a:r>
              <a:rPr lang="en-GB" b="1" dirty="0">
                <a:latin typeface="Courier New" panose="02070309020205020404" pitchFamily="49" charset="0"/>
                <a:cs typeface="Courier New" panose="02070309020205020404" pitchFamily="49" charset="0"/>
              </a:rPr>
              <a:t>, </a:t>
            </a:r>
            <a:r>
              <a:rPr lang="en-GB" b="1" dirty="0" err="1">
                <a:latin typeface="Courier New" panose="02070309020205020404" pitchFamily="49" charset="0"/>
                <a:cs typeface="Courier New" panose="02070309020205020404" pitchFamily="49" charset="0"/>
              </a:rPr>
              <a:t>colourTraces</a:t>
            </a:r>
            <a:r>
              <a:rPr lang="en-GB" b="1" dirty="0">
                <a:latin typeface="Courier New" panose="02070309020205020404" pitchFamily="49" charset="0"/>
                <a:cs typeface="Courier New" panose="02070309020205020404" pitchFamily="49" charset="0"/>
              </a:rPr>
              <a:t>, </a:t>
            </a:r>
            <a:r>
              <a:rPr lang="en-GB" b="1" dirty="0" err="1">
                <a:latin typeface="Courier New" panose="02070309020205020404" pitchFamily="49" charset="0"/>
                <a:cs typeface="Courier New" panose="02070309020205020404" pitchFamily="49" charset="0"/>
              </a:rPr>
              <a:t>pictureSize</a:t>
            </a:r>
            <a:r>
              <a:rPr lang="en-GB" b="1" dirty="0">
                <a:latin typeface="Courier New" panose="02070309020205020404" pitchFamily="49" charset="0"/>
                <a:cs typeface="Courier New" panose="02070309020205020404" pitchFamily="49" charset="0"/>
              </a:rPr>
              <a:t>, </a:t>
            </a:r>
            <a:r>
              <a:rPr lang="en-GB" b="1" dirty="0" err="1">
                <a:latin typeface="Courier New" panose="02070309020205020404" pitchFamily="49" charset="0"/>
                <a:cs typeface="Courier New" panose="02070309020205020404" pitchFamily="49" charset="0"/>
              </a:rPr>
              <a:t>pdfSize</a:t>
            </a:r>
            <a:r>
              <a:rPr lang="en-GB" b="1" dirty="0">
                <a:latin typeface="Courier New" panose="02070309020205020404" pitchFamily="49" charset="0"/>
                <a:cs typeface="Courier New" panose="02070309020205020404" pitchFamily="49" charset="0"/>
              </a:rPr>
              <a:t>, </a:t>
            </a:r>
            <a:r>
              <a:rPr lang="en-GB" b="1" dirty="0" err="1">
                <a:latin typeface="Courier New" panose="02070309020205020404" pitchFamily="49" charset="0"/>
                <a:cs typeface="Courier New" panose="02070309020205020404" pitchFamily="49" charset="0"/>
              </a:rPr>
              <a:t>dataScale</a:t>
            </a:r>
            <a:r>
              <a:rPr lang="en-GB" b="1" dirty="0">
                <a:latin typeface="Courier New" panose="02070309020205020404" pitchFamily="49" charset="0"/>
                <a:cs typeface="Courier New" panose="02070309020205020404" pitchFamily="49" charset="0"/>
              </a:rPr>
              <a:t>, Format}"^^</a:t>
            </a:r>
            <a:r>
              <a:rPr lang="en-GB" b="1" dirty="0" err="1">
                <a:latin typeface="Courier New" panose="02070309020205020404" pitchFamily="49" charset="0"/>
                <a:cs typeface="Courier New" panose="02070309020205020404" pitchFamily="49" charset="0"/>
              </a:rPr>
              <a:t>xsd:string</a:t>
            </a:r>
            <a:r>
              <a:rPr lang="en-GB" b="1" dirty="0">
                <a:latin typeface="Courier New" panose="02070309020205020404" pitchFamily="49" charset="0"/>
                <a:cs typeface="Courier New" panose="02070309020205020404" pitchFamily="49" charset="0"/>
              </a:rPr>
              <a:t>;</a:t>
            </a:r>
          </a:p>
          <a:p>
            <a:pPr marL="0" indent="0">
              <a:buNone/>
            </a:pPr>
            <a:r>
              <a:rPr lang="en-GB" b="1" dirty="0" smtClean="0">
                <a:latin typeface="Courier New" panose="02070309020205020404" pitchFamily="49" charset="0"/>
                <a:cs typeface="Courier New" panose="02070309020205020404" pitchFamily="49" charset="0"/>
              </a:rPr>
              <a:t>        </a:t>
            </a:r>
            <a:r>
              <a:rPr lang="en-GB" b="1" dirty="0" err="1">
                <a:latin typeface="Courier New" panose="02070309020205020404" pitchFamily="49" charset="0"/>
                <a:cs typeface="Courier New" panose="02070309020205020404" pitchFamily="49" charset="0"/>
              </a:rPr>
              <a:t>hydra:mapping</a:t>
            </a:r>
            <a:r>
              <a:rPr lang="en-GB" b="1" dirty="0">
                <a:latin typeface="Courier New" panose="02070309020205020404" pitchFamily="49" charset="0"/>
                <a:cs typeface="Courier New" panose="02070309020205020404" pitchFamily="49" charset="0"/>
              </a:rPr>
              <a:t>[ a </a:t>
            </a:r>
            <a:r>
              <a:rPr lang="en-GB" b="1" dirty="0" err="1">
                <a:latin typeface="Courier New" panose="02070309020205020404" pitchFamily="49" charset="0"/>
                <a:cs typeface="Courier New" panose="02070309020205020404" pitchFamily="49" charset="0"/>
              </a:rPr>
              <a:t>hydra:IriTemplateMapping</a:t>
            </a:r>
            <a:r>
              <a:rPr lang="en-GB" b="1" dirty="0">
                <a:latin typeface="Courier New" panose="02070309020205020404" pitchFamily="49" charset="0"/>
                <a:cs typeface="Courier New" panose="02070309020205020404" pitchFamily="49" charset="0"/>
              </a:rPr>
              <a:t>;</a:t>
            </a:r>
          </a:p>
          <a:p>
            <a:pPr marL="0" indent="0">
              <a:buNone/>
            </a:pPr>
            <a:r>
              <a:rPr lang="en-GB" b="1" dirty="0">
                <a:latin typeface="Courier New" panose="02070309020205020404" pitchFamily="49" charset="0"/>
                <a:cs typeface="Courier New" panose="02070309020205020404" pitchFamily="49" charset="0"/>
              </a:rPr>
              <a:t>            </a:t>
            </a:r>
            <a:r>
              <a:rPr lang="en-GB" b="1" dirty="0" err="1" smtClean="0">
                <a:latin typeface="Courier New" panose="02070309020205020404" pitchFamily="49" charset="0"/>
                <a:cs typeface="Courier New" panose="02070309020205020404" pitchFamily="49" charset="0"/>
              </a:rPr>
              <a:t>hydra:variable</a:t>
            </a:r>
            <a:r>
              <a:rPr lang="en-GB" b="1" dirty="0" smtClean="0">
                <a:latin typeface="Courier New" panose="02070309020205020404" pitchFamily="49" charset="0"/>
                <a:cs typeface="Courier New" panose="02070309020205020404" pitchFamily="49" charset="0"/>
              </a:rPr>
              <a:t> </a:t>
            </a:r>
            <a:r>
              <a:rPr lang="en-GB" b="1" dirty="0">
                <a:latin typeface="Courier New" panose="02070309020205020404" pitchFamily="49" charset="0"/>
                <a:cs typeface="Courier New" panose="02070309020205020404" pitchFamily="49" charset="0"/>
              </a:rPr>
              <a:t>"</a:t>
            </a:r>
            <a:r>
              <a:rPr lang="en-GB" b="1" dirty="0" err="1">
                <a:latin typeface="Courier New" panose="02070309020205020404" pitchFamily="49" charset="0"/>
                <a:cs typeface="Courier New" panose="02070309020205020404" pitchFamily="49" charset="0"/>
              </a:rPr>
              <a:t>observatoryIagaCode</a:t>
            </a:r>
            <a:r>
              <a:rPr lang="en-GB" b="1" dirty="0">
                <a:latin typeface="Courier New" panose="02070309020205020404" pitchFamily="49" charset="0"/>
                <a:cs typeface="Courier New" panose="02070309020205020404" pitchFamily="49" charset="0"/>
              </a:rPr>
              <a:t>"^^</a:t>
            </a:r>
            <a:r>
              <a:rPr lang="en-GB" b="1" dirty="0" err="1">
                <a:latin typeface="Courier New" panose="02070309020205020404" pitchFamily="49" charset="0"/>
                <a:cs typeface="Courier New" panose="02070309020205020404" pitchFamily="49" charset="0"/>
              </a:rPr>
              <a:t>xsd:string</a:t>
            </a:r>
            <a:r>
              <a:rPr lang="en-GB" b="1" dirty="0">
                <a:latin typeface="Courier New" panose="02070309020205020404" pitchFamily="49" charset="0"/>
                <a:cs typeface="Courier New" panose="02070309020205020404" pitchFamily="49" charset="0"/>
              </a:rPr>
              <a:t>;</a:t>
            </a:r>
          </a:p>
          <a:p>
            <a:pPr marL="0" indent="0">
              <a:buNone/>
            </a:pPr>
            <a:r>
              <a:rPr lang="en-GB" b="1" dirty="0">
                <a:latin typeface="Courier New" panose="02070309020205020404" pitchFamily="49" charset="0"/>
                <a:cs typeface="Courier New" panose="02070309020205020404" pitchFamily="49" charset="0"/>
              </a:rPr>
              <a:t>            </a:t>
            </a:r>
            <a:r>
              <a:rPr lang="en-GB" b="1" dirty="0" err="1" smtClean="0">
                <a:latin typeface="Courier New" panose="02070309020205020404" pitchFamily="49" charset="0"/>
                <a:cs typeface="Courier New" panose="02070309020205020404" pitchFamily="49" charset="0"/>
              </a:rPr>
              <a:t>rdfs:label</a:t>
            </a:r>
            <a:r>
              <a:rPr lang="en-GB" b="1" dirty="0" smtClean="0">
                <a:latin typeface="Courier New" panose="02070309020205020404" pitchFamily="49" charset="0"/>
                <a:cs typeface="Courier New" panose="02070309020205020404" pitchFamily="49" charset="0"/>
              </a:rPr>
              <a:t> </a:t>
            </a:r>
            <a:r>
              <a:rPr lang="en-GB" b="1" dirty="0">
                <a:latin typeface="Courier New" panose="02070309020205020404" pitchFamily="49" charset="0"/>
                <a:cs typeface="Courier New" panose="02070309020205020404" pitchFamily="49" charset="0"/>
              </a:rPr>
              <a:t>"Observatory IAGA code";</a:t>
            </a:r>
          </a:p>
          <a:p>
            <a:pPr marL="0" indent="0">
              <a:buNone/>
            </a:pPr>
            <a:r>
              <a:rPr lang="en-GB" b="1" dirty="0">
                <a:latin typeface="Courier New" panose="02070309020205020404" pitchFamily="49" charset="0"/>
                <a:cs typeface="Courier New" panose="02070309020205020404" pitchFamily="49" charset="0"/>
              </a:rPr>
              <a:t>            </a:t>
            </a:r>
            <a:r>
              <a:rPr lang="en-GB" b="1" dirty="0" err="1" smtClean="0">
                <a:latin typeface="Courier New" panose="02070309020205020404" pitchFamily="49" charset="0"/>
                <a:cs typeface="Courier New" panose="02070309020205020404" pitchFamily="49" charset="0"/>
              </a:rPr>
              <a:t>rdfs:range</a:t>
            </a:r>
            <a:r>
              <a:rPr lang="en-GB" b="1" dirty="0" smtClean="0">
                <a:latin typeface="Courier New" panose="02070309020205020404" pitchFamily="49" charset="0"/>
                <a:cs typeface="Courier New" panose="02070309020205020404" pitchFamily="49" charset="0"/>
              </a:rPr>
              <a:t> </a:t>
            </a:r>
            <a:r>
              <a:rPr lang="en-GB" b="1" dirty="0">
                <a:latin typeface="Courier New" panose="02070309020205020404" pitchFamily="49" charset="0"/>
                <a:cs typeface="Courier New" panose="02070309020205020404" pitchFamily="49" charset="0"/>
              </a:rPr>
              <a:t>"</a:t>
            </a:r>
            <a:r>
              <a:rPr lang="en-GB" b="1" dirty="0" err="1">
                <a:latin typeface="Courier New" panose="02070309020205020404" pitchFamily="49" charset="0"/>
                <a:cs typeface="Courier New" panose="02070309020205020404" pitchFamily="49" charset="0"/>
              </a:rPr>
              <a:t>xsd:string</a:t>
            </a:r>
            <a:r>
              <a:rPr lang="en-GB" b="1" dirty="0">
                <a:latin typeface="Courier New" panose="02070309020205020404" pitchFamily="49" charset="0"/>
                <a:cs typeface="Courier New" panose="02070309020205020404" pitchFamily="49" charset="0"/>
              </a:rPr>
              <a:t>" ;</a:t>
            </a:r>
          </a:p>
          <a:p>
            <a:pPr marL="0" indent="0">
              <a:buNone/>
            </a:pPr>
            <a:r>
              <a:rPr lang="en-GB" b="1" dirty="0">
                <a:latin typeface="Courier New" panose="02070309020205020404" pitchFamily="49" charset="0"/>
                <a:cs typeface="Courier New" panose="02070309020205020404" pitchFamily="49" charset="0"/>
              </a:rPr>
              <a:t>            </a:t>
            </a:r>
            <a:r>
              <a:rPr lang="en-GB" b="1" dirty="0" err="1" smtClean="0">
                <a:latin typeface="Courier New" panose="02070309020205020404" pitchFamily="49" charset="0"/>
                <a:cs typeface="Courier New" panose="02070309020205020404" pitchFamily="49" charset="0"/>
              </a:rPr>
              <a:t>schema:defaultValue</a:t>
            </a:r>
            <a:r>
              <a:rPr lang="en-GB" b="1" dirty="0" smtClean="0">
                <a:latin typeface="Courier New" panose="02070309020205020404" pitchFamily="49" charset="0"/>
                <a:cs typeface="Courier New" panose="02070309020205020404" pitchFamily="49" charset="0"/>
              </a:rPr>
              <a:t> </a:t>
            </a:r>
            <a:r>
              <a:rPr lang="en-GB" b="1" dirty="0">
                <a:latin typeface="Courier New" panose="02070309020205020404" pitchFamily="49" charset="0"/>
                <a:cs typeface="Courier New" panose="02070309020205020404" pitchFamily="49" charset="0"/>
              </a:rPr>
              <a:t>"ESK";</a:t>
            </a:r>
          </a:p>
          <a:p>
            <a:pPr marL="0" indent="0">
              <a:buNone/>
            </a:pPr>
            <a:r>
              <a:rPr lang="en-GB" b="1" dirty="0">
                <a:latin typeface="Courier New" panose="02070309020205020404" pitchFamily="49" charset="0"/>
                <a:cs typeface="Courier New" panose="02070309020205020404" pitchFamily="49" charset="0"/>
              </a:rPr>
              <a:t>            </a:t>
            </a:r>
            <a:r>
              <a:rPr lang="en-GB" b="1" dirty="0" err="1" smtClean="0">
                <a:latin typeface="Courier New" panose="02070309020205020404" pitchFamily="49" charset="0"/>
                <a:cs typeface="Courier New" panose="02070309020205020404" pitchFamily="49" charset="0"/>
              </a:rPr>
              <a:t>hydra:required</a:t>
            </a:r>
            <a:r>
              <a:rPr lang="en-GB" b="1" dirty="0" smtClean="0">
                <a:latin typeface="Courier New" panose="02070309020205020404" pitchFamily="49" charset="0"/>
                <a:cs typeface="Courier New" panose="02070309020205020404" pitchFamily="49" charset="0"/>
              </a:rPr>
              <a:t> </a:t>
            </a:r>
            <a:r>
              <a:rPr lang="en-GB" b="1" dirty="0">
                <a:latin typeface="Courier New" panose="02070309020205020404" pitchFamily="49" charset="0"/>
                <a:cs typeface="Courier New" panose="02070309020205020404" pitchFamily="49" charset="0"/>
              </a:rPr>
              <a:t>"true"^^</a:t>
            </a:r>
            <a:r>
              <a:rPr lang="en-GB" b="1" dirty="0" err="1">
                <a:latin typeface="Courier New" panose="02070309020205020404" pitchFamily="49" charset="0"/>
                <a:cs typeface="Courier New" panose="02070309020205020404" pitchFamily="49" charset="0"/>
              </a:rPr>
              <a:t>xsd:boolean</a:t>
            </a:r>
            <a:r>
              <a:rPr lang="en-GB" b="1" dirty="0">
                <a:latin typeface="Courier New" panose="02070309020205020404" pitchFamily="49" charset="0"/>
                <a:cs typeface="Courier New" panose="02070309020205020404" pitchFamily="49" charset="0"/>
              </a:rPr>
              <a:t>;</a:t>
            </a:r>
          </a:p>
          <a:p>
            <a:pPr marL="0" indent="0">
              <a:buNone/>
            </a:pPr>
            <a:r>
              <a:rPr lang="en-GB" b="1" dirty="0">
                <a:latin typeface="Courier New" panose="02070309020205020404" pitchFamily="49" charset="0"/>
                <a:cs typeface="Courier New" panose="02070309020205020404" pitchFamily="49" charset="0"/>
              </a:rPr>
              <a:t>       </a:t>
            </a:r>
            <a:r>
              <a:rPr lang="en-GB" b="1" dirty="0" smtClean="0">
                <a:latin typeface="Courier New" panose="02070309020205020404" pitchFamily="49" charset="0"/>
                <a:cs typeface="Courier New" panose="02070309020205020404" pitchFamily="49" charset="0"/>
              </a:rPr>
              <a:t> </a:t>
            </a:r>
            <a:r>
              <a:rPr lang="en-GB"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072609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EPOS Metadata - CERIF</a:t>
            </a: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738" y="1003935"/>
            <a:ext cx="5724525" cy="3562350"/>
          </a:xfrm>
          <a:prstGeom prst="rect">
            <a:avLst/>
          </a:prstGeom>
        </p:spPr>
      </p:pic>
    </p:spTree>
    <p:extLst>
      <p:ext uri="{BB962C8B-B14F-4D97-AF65-F5344CB8AC3E}">
        <p14:creationId xmlns:p14="http://schemas.microsoft.com/office/powerpoint/2010/main" val="1718401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2" y="195263"/>
            <a:ext cx="7920359" cy="857250"/>
          </a:xfrm>
        </p:spPr>
        <p:txBody>
          <a:bodyPr/>
          <a:lstStyle/>
          <a:p>
            <a:r>
              <a:rPr lang="en-GB" dirty="0" smtClean="0"/>
              <a:t>EPOS Metadata &amp; </a:t>
            </a:r>
            <a:r>
              <a:rPr lang="en-GB" dirty="0"/>
              <a:t>Geomagnetism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6090" y="2057400"/>
            <a:ext cx="1558173" cy="969645"/>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446" y="2057400"/>
            <a:ext cx="1864590" cy="969645"/>
          </a:xfrm>
          <a:prstGeom prst="rect">
            <a:avLst/>
          </a:prstGeom>
        </p:spPr>
      </p:pic>
      <p:pic>
        <p:nvPicPr>
          <p:cNvPr id="16" name="Picture 15"/>
          <p:cNvPicPr>
            <a:picLocks noChangeAspect="1"/>
          </p:cNvPicPr>
          <p:nvPr/>
        </p:nvPicPr>
        <p:blipFill>
          <a:blip r:embed="rId4"/>
          <a:stretch>
            <a:fillRect/>
          </a:stretch>
        </p:blipFill>
        <p:spPr>
          <a:xfrm>
            <a:off x="1661161" y="2073039"/>
            <a:ext cx="1478280" cy="954007"/>
          </a:xfrm>
          <a:prstGeom prst="rect">
            <a:avLst/>
          </a:prstGeom>
        </p:spPr>
      </p:pic>
      <p:sp>
        <p:nvSpPr>
          <p:cNvPr id="17" name="Right Arrow 16"/>
          <p:cNvSpPr/>
          <p:nvPr/>
        </p:nvSpPr>
        <p:spPr>
          <a:xfrm>
            <a:off x="1884999" y="3492222"/>
            <a:ext cx="5035996" cy="304800"/>
          </a:xfrm>
          <a:prstGeom prst="rightArrow">
            <a:avLst/>
          </a:prstGeom>
          <a:gradFill flip="none" rotWithShape="1">
            <a:gsLst>
              <a:gs pos="59000">
                <a:srgbClr val="92D050"/>
              </a:gs>
              <a:gs pos="90000">
                <a:srgbClr val="FFC000"/>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18" name="TextBox 17"/>
          <p:cNvSpPr txBox="1"/>
          <p:nvPr/>
        </p:nvSpPr>
        <p:spPr>
          <a:xfrm>
            <a:off x="1609058" y="3121134"/>
            <a:ext cx="1582486" cy="369332"/>
          </a:xfrm>
          <a:prstGeom prst="rect">
            <a:avLst/>
          </a:prstGeom>
          <a:noFill/>
        </p:spPr>
        <p:txBody>
          <a:bodyPr wrap="none" rtlCol="0">
            <a:spAutoFit/>
          </a:bodyPr>
          <a:lstStyle/>
          <a:p>
            <a:r>
              <a:rPr lang="en-GB" sz="1800" dirty="0"/>
              <a:t>Geomagnetism</a:t>
            </a:r>
          </a:p>
        </p:txBody>
      </p:sp>
      <p:sp>
        <p:nvSpPr>
          <p:cNvPr id="21" name="TextBox 20"/>
          <p:cNvSpPr txBox="1"/>
          <p:nvPr/>
        </p:nvSpPr>
        <p:spPr>
          <a:xfrm>
            <a:off x="3587162" y="3121134"/>
            <a:ext cx="1745158" cy="369332"/>
          </a:xfrm>
          <a:prstGeom prst="rect">
            <a:avLst/>
          </a:prstGeom>
          <a:noFill/>
        </p:spPr>
        <p:txBody>
          <a:bodyPr wrap="none" rtlCol="0">
            <a:spAutoFit/>
          </a:bodyPr>
          <a:lstStyle/>
          <a:p>
            <a:r>
              <a:rPr lang="en-GB" sz="1800" dirty="0"/>
              <a:t>EPOS DCAT AP</a:t>
            </a:r>
          </a:p>
        </p:txBody>
      </p:sp>
      <p:sp>
        <p:nvSpPr>
          <p:cNvPr id="22" name="TextBox 21"/>
          <p:cNvSpPr txBox="1"/>
          <p:nvPr/>
        </p:nvSpPr>
        <p:spPr>
          <a:xfrm>
            <a:off x="6235831" y="3121134"/>
            <a:ext cx="838692" cy="369332"/>
          </a:xfrm>
          <a:prstGeom prst="rect">
            <a:avLst/>
          </a:prstGeom>
          <a:noFill/>
        </p:spPr>
        <p:txBody>
          <a:bodyPr wrap="none" rtlCol="0">
            <a:spAutoFit/>
          </a:bodyPr>
          <a:lstStyle/>
          <a:p>
            <a:r>
              <a:rPr lang="en-GB" sz="1800" dirty="0"/>
              <a:t>CERIF</a:t>
            </a:r>
          </a:p>
        </p:txBody>
      </p:sp>
    </p:spTree>
    <p:extLst>
      <p:ext uri="{BB962C8B-B14F-4D97-AF65-F5344CB8AC3E}">
        <p14:creationId xmlns:p14="http://schemas.microsoft.com/office/powerpoint/2010/main" val="28497931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EPOS </a:t>
            </a:r>
            <a:r>
              <a:rPr lang="en-GB" dirty="0" smtClean="0"/>
              <a:t>Data - User </a:t>
            </a:r>
            <a:r>
              <a:rPr lang="en-GB" dirty="0"/>
              <a:t>Interface</a:t>
            </a:r>
          </a:p>
        </p:txBody>
      </p:sp>
      <p:pic>
        <p:nvPicPr>
          <p:cNvPr id="4098" name="Picture 2" descr="https://www.epos-ip.org/sites/default/files/repository/images/ICS-Architecture-Diagram_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8458"/>
            <a:ext cx="6858000" cy="4218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2353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EPOS Data - User Interface</a:t>
            </a:r>
            <a:endParaRPr lang="en-GB" dirty="0"/>
          </a:p>
        </p:txBody>
      </p:sp>
      <p:pic>
        <p:nvPicPr>
          <p:cNvPr id="5" name="Picture 4"/>
          <p:cNvPicPr>
            <a:picLocks noChangeAspect="1"/>
          </p:cNvPicPr>
          <p:nvPr/>
        </p:nvPicPr>
        <p:blipFill>
          <a:blip r:embed="rId2"/>
          <a:stretch>
            <a:fillRect/>
          </a:stretch>
        </p:blipFill>
        <p:spPr>
          <a:xfrm>
            <a:off x="1143000" y="1318260"/>
            <a:ext cx="6855306" cy="3225161"/>
          </a:xfrm>
          <a:prstGeom prst="rect">
            <a:avLst/>
          </a:prstGeom>
        </p:spPr>
      </p:pic>
      <p:sp>
        <p:nvSpPr>
          <p:cNvPr id="3" name="TextBox 2"/>
          <p:cNvSpPr txBox="1"/>
          <p:nvPr/>
        </p:nvSpPr>
        <p:spPr>
          <a:xfrm>
            <a:off x="2628355" y="2139702"/>
            <a:ext cx="3744416" cy="1200329"/>
          </a:xfrm>
          <a:prstGeom prst="rect">
            <a:avLst/>
          </a:prstGeom>
          <a:noFill/>
        </p:spPr>
        <p:txBody>
          <a:bodyPr wrap="square" rtlCol="0">
            <a:spAutoFit/>
          </a:bodyPr>
          <a:lstStyle/>
          <a:p>
            <a:r>
              <a:rPr lang="en-GB" dirty="0">
                <a:solidFill>
                  <a:schemeClr val="bg1"/>
                </a:solidFill>
              </a:rPr>
              <a:t>Missing any way to </a:t>
            </a:r>
            <a:r>
              <a:rPr lang="en-GB" dirty="0" smtClean="0">
                <a:solidFill>
                  <a:schemeClr val="bg1"/>
                </a:solidFill>
              </a:rPr>
              <a:t>view </a:t>
            </a:r>
            <a:r>
              <a:rPr lang="en-GB" dirty="0">
                <a:solidFill>
                  <a:schemeClr val="bg1"/>
                </a:solidFill>
              </a:rPr>
              <a:t>time series data</a:t>
            </a:r>
          </a:p>
          <a:p>
            <a:endParaRPr lang="en-GB" dirty="0">
              <a:solidFill>
                <a:schemeClr val="bg1"/>
              </a:solidFill>
            </a:endParaRPr>
          </a:p>
        </p:txBody>
      </p:sp>
    </p:spTree>
    <p:extLst>
      <p:ext uri="{BB962C8B-B14F-4D97-AF65-F5344CB8AC3E}">
        <p14:creationId xmlns:p14="http://schemas.microsoft.com/office/powerpoint/2010/main" val="241386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2" y="195263"/>
            <a:ext cx="8243887" cy="857250"/>
          </a:xfrm>
        </p:spPr>
        <p:txBody>
          <a:bodyPr>
            <a:normAutofit/>
          </a:bodyPr>
          <a:lstStyle/>
          <a:p>
            <a:r>
              <a:rPr lang="en-GB" dirty="0"/>
              <a:t>EPOS </a:t>
            </a:r>
            <a:r>
              <a:rPr lang="en-GB" dirty="0" smtClean="0"/>
              <a:t>Data – Time Series</a:t>
            </a:r>
            <a:endParaRPr lang="en-GB" dirty="0"/>
          </a:p>
        </p:txBody>
      </p:sp>
      <p:sp>
        <p:nvSpPr>
          <p:cNvPr id="3" name="Content Placeholder 2"/>
          <p:cNvSpPr>
            <a:spLocks noGrp="1"/>
          </p:cNvSpPr>
          <p:nvPr>
            <p:ph idx="1"/>
          </p:nvPr>
        </p:nvSpPr>
        <p:spPr>
          <a:xfrm>
            <a:off x="900113" y="1600200"/>
            <a:ext cx="6985000" cy="3543300"/>
          </a:xfrm>
        </p:spPr>
        <p:txBody>
          <a:bodyPr>
            <a:normAutofit/>
          </a:bodyPr>
          <a:lstStyle/>
          <a:p>
            <a:pPr marL="0" indent="0">
              <a:buNone/>
            </a:pPr>
            <a:r>
              <a:rPr lang="en-GB" dirty="0" smtClean="0"/>
              <a:t>We need a single format </a:t>
            </a:r>
            <a:r>
              <a:rPr lang="en-GB" dirty="0"/>
              <a:t>that can support</a:t>
            </a:r>
            <a:r>
              <a:rPr lang="en-GB" dirty="0" smtClean="0"/>
              <a:t>:</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r>
              <a:rPr lang="en-GB" dirty="0" smtClean="0"/>
              <a:t>Coverage JSON (</a:t>
            </a:r>
            <a:r>
              <a:rPr lang="en-GB" dirty="0" err="1" smtClean="0"/>
              <a:t>CovJSON</a:t>
            </a:r>
            <a:r>
              <a:rPr lang="en-GB" dirty="0" smtClean="0"/>
              <a:t>) Point Series:</a:t>
            </a:r>
          </a:p>
          <a:p>
            <a:pPr marL="0" indent="0">
              <a:buNone/>
            </a:pPr>
            <a:r>
              <a:rPr lang="en-GB" u="sng" dirty="0">
                <a:hlinkClick r:id="rId3"/>
              </a:rPr>
              <a:t>https://covjson.org/domain-types/#</a:t>
            </a:r>
            <a:r>
              <a:rPr lang="en-GB" u="sng" dirty="0" smtClean="0">
                <a:hlinkClick r:id="rId3"/>
              </a:rPr>
              <a:t>pointseries</a:t>
            </a:r>
            <a:endParaRPr lang="en-GB" dirty="0" smtClean="0"/>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081018086"/>
              </p:ext>
            </p:extLst>
          </p:nvPr>
        </p:nvGraphicFramePr>
        <p:xfrm>
          <a:off x="994877" y="2211710"/>
          <a:ext cx="6858000" cy="164592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1336286604"/>
                    </a:ext>
                  </a:extLst>
                </a:gridCol>
                <a:gridCol w="3429000">
                  <a:extLst>
                    <a:ext uri="{9D8B030D-6E8A-4147-A177-3AD203B41FA5}">
                      <a16:colId xmlns:a16="http://schemas.microsoft.com/office/drawing/2014/main" val="3761253058"/>
                    </a:ext>
                  </a:extLst>
                </a:gridCol>
              </a:tblGrid>
              <a:tr h="342900">
                <a:tc>
                  <a:txBody>
                    <a:bodyPr/>
                    <a:lstStyle/>
                    <a:p>
                      <a:r>
                        <a:rPr lang="en-GB" sz="1800" dirty="0" smtClean="0"/>
                        <a:t>Data type</a:t>
                      </a:r>
                      <a:endParaRPr lang="en-GB" sz="1800" dirty="0"/>
                    </a:p>
                  </a:txBody>
                  <a:tcPr marL="68580" marR="68580" marT="34290" marB="34290"/>
                </a:tc>
                <a:tc>
                  <a:txBody>
                    <a:bodyPr/>
                    <a:lstStyle/>
                    <a:p>
                      <a:r>
                        <a:rPr lang="en-GB" sz="1800" dirty="0" smtClean="0"/>
                        <a:t>GUI pre-visualisation</a:t>
                      </a:r>
                      <a:endParaRPr lang="en-GB" sz="1800" dirty="0"/>
                    </a:p>
                  </a:txBody>
                  <a:tcPr marL="68580" marR="68580" marT="34290" marB="34290"/>
                </a:tc>
                <a:extLst>
                  <a:ext uri="{0D108BD9-81ED-4DB2-BD59-A6C34878D82A}">
                    <a16:rowId xmlns:a16="http://schemas.microsoft.com/office/drawing/2014/main" val="3836929789"/>
                  </a:ext>
                </a:extLst>
              </a:tr>
              <a:tr h="617220">
                <a:tc>
                  <a:txBody>
                    <a:bodyPr/>
                    <a:lstStyle/>
                    <a:p>
                      <a:r>
                        <a:rPr lang="en-GB" sz="1800" dirty="0" smtClean="0"/>
                        <a:t>Geo-referenced points</a:t>
                      </a:r>
                    </a:p>
                    <a:p>
                      <a:r>
                        <a:rPr lang="en-GB" sz="1800" dirty="0" smtClean="0"/>
                        <a:t>Geo-referenced images</a:t>
                      </a:r>
                      <a:endParaRPr lang="en-GB" sz="1800" dirty="0"/>
                    </a:p>
                  </a:txBody>
                  <a:tcPr marL="68580" marR="68580" marT="34290" marB="34290"/>
                </a:tc>
                <a:tc>
                  <a:txBody>
                    <a:bodyPr/>
                    <a:lstStyle/>
                    <a:p>
                      <a:r>
                        <a:rPr lang="en-GB" sz="1800" dirty="0" smtClean="0"/>
                        <a:t>Map</a:t>
                      </a:r>
                      <a:endParaRPr lang="en-GB" sz="1800" dirty="0"/>
                    </a:p>
                  </a:txBody>
                  <a:tcPr marL="68580" marR="68580" marT="34290" marB="34290"/>
                </a:tc>
                <a:extLst>
                  <a:ext uri="{0D108BD9-81ED-4DB2-BD59-A6C34878D82A}">
                    <a16:rowId xmlns:a16="http://schemas.microsoft.com/office/drawing/2014/main" val="1434757598"/>
                  </a:ext>
                </a:extLst>
              </a:tr>
              <a:tr h="342900">
                <a:tc>
                  <a:txBody>
                    <a:bodyPr/>
                    <a:lstStyle/>
                    <a:p>
                      <a:r>
                        <a:rPr lang="en-GB" sz="1800" dirty="0" smtClean="0"/>
                        <a:t>Geo-referenced time series</a:t>
                      </a:r>
                      <a:endParaRPr lang="en-GB" sz="1800" dirty="0"/>
                    </a:p>
                  </a:txBody>
                  <a:tcPr marL="68580" marR="68580" marT="34290" marB="34290"/>
                </a:tc>
                <a:tc>
                  <a:txBody>
                    <a:bodyPr/>
                    <a:lstStyle/>
                    <a:p>
                      <a:r>
                        <a:rPr lang="en-GB" sz="1800" dirty="0" smtClean="0"/>
                        <a:t>Time Series</a:t>
                      </a:r>
                      <a:endParaRPr lang="en-GB" sz="1800" dirty="0"/>
                    </a:p>
                  </a:txBody>
                  <a:tcPr marL="68580" marR="68580" marT="34290" marB="34290"/>
                </a:tc>
                <a:extLst>
                  <a:ext uri="{0D108BD9-81ED-4DB2-BD59-A6C34878D82A}">
                    <a16:rowId xmlns:a16="http://schemas.microsoft.com/office/drawing/2014/main" val="2305827443"/>
                  </a:ext>
                </a:extLst>
              </a:tr>
              <a:tr h="342900">
                <a:tc>
                  <a:txBody>
                    <a:bodyPr/>
                    <a:lstStyle/>
                    <a:p>
                      <a:r>
                        <a:rPr lang="en-GB" sz="1800" dirty="0" smtClean="0"/>
                        <a:t>Non-geo-referenced elements</a:t>
                      </a:r>
                      <a:endParaRPr lang="en-GB" sz="1800" dirty="0"/>
                    </a:p>
                  </a:txBody>
                  <a:tcPr marL="68580" marR="68580" marT="34290" marB="34290"/>
                </a:tc>
                <a:tc>
                  <a:txBody>
                    <a:bodyPr/>
                    <a:lstStyle/>
                    <a:p>
                      <a:r>
                        <a:rPr lang="en-GB" sz="1800" dirty="0" smtClean="0"/>
                        <a:t>Other</a:t>
                      </a:r>
                      <a:endParaRPr lang="en-GB" sz="1800" dirty="0"/>
                    </a:p>
                  </a:txBody>
                  <a:tcPr marL="68580" marR="68580" marT="34290" marB="34290"/>
                </a:tc>
                <a:extLst>
                  <a:ext uri="{0D108BD9-81ED-4DB2-BD59-A6C34878D82A}">
                    <a16:rowId xmlns:a16="http://schemas.microsoft.com/office/drawing/2014/main" val="2869810649"/>
                  </a:ext>
                </a:extLst>
              </a:tr>
            </a:tbl>
          </a:graphicData>
        </a:graphic>
      </p:graphicFrame>
    </p:spTree>
    <p:extLst>
      <p:ext uri="{BB962C8B-B14F-4D97-AF65-F5344CB8AC3E}">
        <p14:creationId xmlns:p14="http://schemas.microsoft.com/office/powerpoint/2010/main" val="24005145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43000" y="797836"/>
            <a:ext cx="6858000" cy="4345664"/>
          </a:xfrm>
          <a:prstGeom prst="rect">
            <a:avLst/>
          </a:prstGeom>
        </p:spPr>
      </p:pic>
      <p:sp>
        <p:nvSpPr>
          <p:cNvPr id="2" name="Title 1"/>
          <p:cNvSpPr>
            <a:spLocks noGrp="1"/>
          </p:cNvSpPr>
          <p:nvPr>
            <p:ph type="title"/>
          </p:nvPr>
        </p:nvSpPr>
        <p:spPr>
          <a:xfrm>
            <a:off x="900112" y="195263"/>
            <a:ext cx="8243887" cy="857250"/>
          </a:xfrm>
        </p:spPr>
        <p:txBody>
          <a:bodyPr/>
          <a:lstStyle/>
          <a:p>
            <a:r>
              <a:rPr lang="en-GB" dirty="0"/>
              <a:t>EPOS </a:t>
            </a:r>
            <a:r>
              <a:rPr lang="en-GB" dirty="0" smtClean="0"/>
              <a:t>Data </a:t>
            </a:r>
            <a:r>
              <a:rPr lang="en-GB" dirty="0"/>
              <a:t>– Time Series</a:t>
            </a:r>
          </a:p>
        </p:txBody>
      </p:sp>
    </p:spTree>
    <p:extLst>
      <p:ext uri="{BB962C8B-B14F-4D97-AF65-F5344CB8AC3E}">
        <p14:creationId xmlns:p14="http://schemas.microsoft.com/office/powerpoint/2010/main" val="40000236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2" y="195263"/>
            <a:ext cx="8243887" cy="857250"/>
          </a:xfrm>
        </p:spPr>
        <p:txBody>
          <a:bodyPr>
            <a:normAutofit/>
          </a:bodyPr>
          <a:lstStyle/>
          <a:p>
            <a:r>
              <a:rPr lang="en-GB" dirty="0" smtClean="0"/>
              <a:t>EPOS Data – </a:t>
            </a:r>
            <a:r>
              <a:rPr lang="en-GB" dirty="0"/>
              <a:t>D</a:t>
            </a:r>
            <a:r>
              <a:rPr lang="en-GB" dirty="0" smtClean="0"/>
              <a:t>ata </a:t>
            </a:r>
            <a:r>
              <a:rPr lang="en-GB" dirty="0"/>
              <a:t>P</a:t>
            </a:r>
            <a:r>
              <a:rPr lang="en-GB" dirty="0" smtClean="0"/>
              <a:t>rocessing</a:t>
            </a:r>
            <a:endParaRPr lang="en-GB" dirty="0"/>
          </a:p>
        </p:txBody>
      </p:sp>
      <p:sp>
        <p:nvSpPr>
          <p:cNvPr id="4" name="Content Placeholder 3"/>
          <p:cNvSpPr>
            <a:spLocks noGrp="1"/>
          </p:cNvSpPr>
          <p:nvPr>
            <p:ph idx="1"/>
          </p:nvPr>
        </p:nvSpPr>
        <p:spPr>
          <a:xfrm>
            <a:off x="1493520" y="1200151"/>
            <a:ext cx="6172200" cy="3394472"/>
          </a:xfrm>
        </p:spPr>
        <p:txBody>
          <a:bodyPr/>
          <a:lstStyle/>
          <a:p>
            <a:endParaRPr lang="en-GB"/>
          </a:p>
        </p:txBody>
      </p:sp>
      <p:pic>
        <p:nvPicPr>
          <p:cNvPr id="5122" name="Picture 2" descr="http://arogozhnikov.github.io/images/jupyter/example-noteboo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862" y="941784"/>
            <a:ext cx="5042059" cy="4201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785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EPOS Other Work</a:t>
            </a:r>
            <a:endParaRPr lang="en-GB" dirty="0"/>
          </a:p>
        </p:txBody>
      </p:sp>
      <p:sp>
        <p:nvSpPr>
          <p:cNvPr id="3" name="Content Placeholder 2"/>
          <p:cNvSpPr>
            <a:spLocks noGrp="1"/>
          </p:cNvSpPr>
          <p:nvPr>
            <p:ph idx="1"/>
          </p:nvPr>
        </p:nvSpPr>
        <p:spPr>
          <a:xfrm>
            <a:off x="1485900" y="1200150"/>
            <a:ext cx="6172200" cy="3691890"/>
          </a:xfrm>
        </p:spPr>
        <p:txBody>
          <a:bodyPr>
            <a:normAutofit/>
          </a:bodyPr>
          <a:lstStyle/>
          <a:p>
            <a:r>
              <a:rPr lang="en-GB" dirty="0" smtClean="0"/>
              <a:t>Geomagnetic indices</a:t>
            </a:r>
          </a:p>
          <a:p>
            <a:r>
              <a:rPr lang="en-GB" dirty="0" err="1" smtClean="0"/>
              <a:t>Magnetotelluric</a:t>
            </a:r>
            <a:r>
              <a:rPr lang="en-GB" dirty="0" smtClean="0"/>
              <a:t> data</a:t>
            </a:r>
          </a:p>
          <a:p>
            <a:endParaRPr lang="en-GB" dirty="0"/>
          </a:p>
          <a:p>
            <a:r>
              <a:rPr lang="en-GB" dirty="0" smtClean="0"/>
              <a:t>Data </a:t>
            </a:r>
            <a:r>
              <a:rPr lang="en-GB" dirty="0"/>
              <a:t>management plans</a:t>
            </a:r>
          </a:p>
          <a:p>
            <a:r>
              <a:rPr lang="en-GB" dirty="0"/>
              <a:t>Licensing</a:t>
            </a:r>
          </a:p>
          <a:p>
            <a:r>
              <a:rPr lang="en-GB" dirty="0"/>
              <a:t>Supplier letters</a:t>
            </a:r>
          </a:p>
          <a:p>
            <a:r>
              <a:rPr lang="en-GB" dirty="0"/>
              <a:t>User feedback forums</a:t>
            </a:r>
          </a:p>
          <a:p>
            <a:r>
              <a:rPr lang="en-GB" dirty="0"/>
              <a:t>Consortium agreement</a:t>
            </a:r>
          </a:p>
          <a:p>
            <a:r>
              <a:rPr lang="en-GB" dirty="0"/>
              <a:t>Financial plan</a:t>
            </a:r>
          </a:p>
        </p:txBody>
      </p:sp>
    </p:spTree>
    <p:extLst>
      <p:ext uri="{BB962C8B-B14F-4D97-AF65-F5344CB8AC3E}">
        <p14:creationId xmlns:p14="http://schemas.microsoft.com/office/powerpoint/2010/main" val="4068447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EPOS Mission</a:t>
            </a:r>
            <a:endParaRPr lang="en-GB" dirty="0"/>
          </a:p>
        </p:txBody>
      </p:sp>
      <p:sp>
        <p:nvSpPr>
          <p:cNvPr id="3" name="Content Placeholder 2"/>
          <p:cNvSpPr>
            <a:spLocks noGrp="1"/>
          </p:cNvSpPr>
          <p:nvPr>
            <p:ph idx="1"/>
          </p:nvPr>
        </p:nvSpPr>
        <p:spPr>
          <a:xfrm>
            <a:off x="971600" y="1200150"/>
            <a:ext cx="7029400" cy="3761815"/>
          </a:xfrm>
        </p:spPr>
        <p:txBody>
          <a:bodyPr>
            <a:normAutofit/>
          </a:bodyPr>
          <a:lstStyle/>
          <a:p>
            <a:pPr marL="0" indent="0">
              <a:buNone/>
            </a:pPr>
            <a:r>
              <a:rPr lang="en-GB" dirty="0"/>
              <a:t>EPOS mission is to integrate the diverse and advanced European Research Infrastructures for solid Earth science, and build on new e-science opportunities to monitor and understand the dynamic and complex solid-Earth System. EPOS will identify existing gaps and promote implementation plans with environmental, marine and space science to help solve the grand challenges facing the Earth and its inhabitants</a:t>
            </a:r>
            <a:r>
              <a:rPr lang="en-GB" dirty="0" smtClean="0"/>
              <a:t>. </a:t>
            </a:r>
          </a:p>
          <a:p>
            <a:pPr marL="0" indent="0">
              <a:buNone/>
            </a:pPr>
            <a:r>
              <a:rPr lang="en-GB" dirty="0" smtClean="0"/>
              <a:t>[</a:t>
            </a:r>
            <a:r>
              <a:rPr lang="en-GB" dirty="0">
                <a:hlinkClick r:id="rId2"/>
              </a:rPr>
              <a:t>https://www.epos-ip.org/about/what-epos</a:t>
            </a:r>
            <a:r>
              <a:rPr lang="en-GB" dirty="0"/>
              <a:t>]</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9220626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EPOS Future</a:t>
            </a:r>
            <a:endParaRPr lang="en-GB" dirty="0"/>
          </a:p>
        </p:txBody>
      </p:sp>
      <p:sp>
        <p:nvSpPr>
          <p:cNvPr id="3" name="Content Placeholder 2"/>
          <p:cNvSpPr>
            <a:spLocks noGrp="1"/>
          </p:cNvSpPr>
          <p:nvPr>
            <p:ph idx="1"/>
          </p:nvPr>
        </p:nvSpPr>
        <p:spPr>
          <a:xfrm>
            <a:off x="900113" y="1600200"/>
            <a:ext cx="6985000" cy="3491830"/>
          </a:xfrm>
        </p:spPr>
        <p:txBody>
          <a:bodyPr>
            <a:normAutofit/>
          </a:bodyPr>
          <a:lstStyle/>
          <a:p>
            <a:r>
              <a:rPr lang="en-GB" dirty="0" err="1" smtClean="0"/>
              <a:t>Magnetotelluric</a:t>
            </a:r>
            <a:r>
              <a:rPr lang="en-GB" dirty="0" smtClean="0"/>
              <a:t> services to be implemented</a:t>
            </a:r>
            <a:endParaRPr lang="en-GB" dirty="0"/>
          </a:p>
          <a:p>
            <a:endParaRPr lang="en-GB" dirty="0" smtClean="0"/>
          </a:p>
          <a:p>
            <a:r>
              <a:rPr lang="en-GB" dirty="0" smtClean="0"/>
              <a:t>Add to EPOS DCAT AP metadata </a:t>
            </a:r>
          </a:p>
          <a:p>
            <a:r>
              <a:rPr lang="en-GB" dirty="0" smtClean="0"/>
              <a:t>Populate Geomagnetism community metadata</a:t>
            </a:r>
          </a:p>
          <a:p>
            <a:endParaRPr lang="en-GB" dirty="0" smtClean="0"/>
          </a:p>
          <a:p>
            <a:r>
              <a:rPr lang="en-GB" dirty="0" smtClean="0"/>
              <a:t>Standardise our web formats (JSON)</a:t>
            </a:r>
          </a:p>
          <a:p>
            <a:endParaRPr lang="en-GB" dirty="0" smtClean="0"/>
          </a:p>
          <a:p>
            <a:r>
              <a:rPr lang="en-GB" dirty="0" smtClean="0"/>
              <a:t>Respond to user feedback</a:t>
            </a:r>
          </a:p>
        </p:txBody>
      </p:sp>
    </p:spTree>
    <p:extLst>
      <p:ext uri="{BB962C8B-B14F-4D97-AF65-F5344CB8AC3E}">
        <p14:creationId xmlns:p14="http://schemas.microsoft.com/office/powerpoint/2010/main" val="510380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EPOS</a:t>
            </a:r>
            <a:endParaRPr lang="en-GB" dirty="0"/>
          </a:p>
        </p:txBody>
      </p:sp>
      <p:sp>
        <p:nvSpPr>
          <p:cNvPr id="3" name="Content Placeholder 2"/>
          <p:cNvSpPr>
            <a:spLocks noGrp="1"/>
          </p:cNvSpPr>
          <p:nvPr>
            <p:ph idx="1"/>
          </p:nvPr>
        </p:nvSpPr>
        <p:spPr>
          <a:xfrm>
            <a:off x="4509882" y="1200151"/>
            <a:ext cx="3491118" cy="3394472"/>
          </a:xfrm>
        </p:spPr>
        <p:txBody>
          <a:bodyPr>
            <a:normAutofit/>
          </a:bodyPr>
          <a:lstStyle/>
          <a:p>
            <a:pPr marL="0" indent="0">
              <a:buNone/>
            </a:pPr>
            <a:r>
              <a:rPr lang="en-GB" b="1" dirty="0" smtClean="0"/>
              <a:t>The task</a:t>
            </a:r>
            <a:r>
              <a:rPr lang="en-GB" dirty="0" smtClean="0"/>
              <a:t>: Bring together </a:t>
            </a:r>
            <a:r>
              <a:rPr lang="en-GB" dirty="0"/>
              <a:t>Geoscience </a:t>
            </a:r>
            <a:r>
              <a:rPr lang="en-GB" dirty="0" smtClean="0"/>
              <a:t>data and services from across Europe in a way that allows them to be easily combined.</a:t>
            </a:r>
          </a:p>
          <a:p>
            <a:pPr marL="0" indent="0">
              <a:buNone/>
            </a:pPr>
            <a:r>
              <a:rPr lang="en-GB" b="1" dirty="0" smtClean="0"/>
              <a:t>The goal</a:t>
            </a:r>
            <a:r>
              <a:rPr lang="en-GB" dirty="0" smtClean="0"/>
              <a:t>: New scientific discoveries</a:t>
            </a:r>
            <a:endParaRPr lang="en-GB" dirty="0"/>
          </a:p>
        </p:txBody>
      </p:sp>
      <p:pic>
        <p:nvPicPr>
          <p:cNvPr id="4" name="Picture 4" descr="https://www.epos-ip.org/sites/default/files/repository/images/EPOS_ERIC_establish-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291" y="1200151"/>
            <a:ext cx="3366882" cy="29656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63888" y="51470"/>
            <a:ext cx="5508103" cy="5016758"/>
          </a:xfrm>
          <a:prstGeom prst="rect">
            <a:avLst/>
          </a:prstGeom>
          <a:solidFill>
            <a:schemeClr val="bg1"/>
          </a:solidFill>
          <a:ln>
            <a:solidFill>
              <a:schemeClr val="tx1"/>
            </a:solidFill>
          </a:ln>
        </p:spPr>
        <p:txBody>
          <a:bodyPr wrap="square" rtlCol="0">
            <a:spAutoFit/>
          </a:bodyPr>
          <a:lstStyle/>
          <a:p>
            <a:pPr algn="l"/>
            <a:r>
              <a:rPr lang="en-GB" sz="2000" dirty="0"/>
              <a:t>Sarah is a project PI and part of the </a:t>
            </a:r>
            <a:r>
              <a:rPr lang="en-GB" sz="2000" dirty="0" err="1"/>
              <a:t>DeepNL</a:t>
            </a:r>
            <a:r>
              <a:rPr lang="en-GB" sz="2000" dirty="0"/>
              <a:t> program. </a:t>
            </a:r>
            <a:r>
              <a:rPr lang="en-GB" sz="2000" dirty="0" smtClean="0"/>
              <a:t>She </a:t>
            </a:r>
            <a:r>
              <a:rPr lang="en-GB" sz="2000" dirty="0"/>
              <a:t>wants to create a model with the purpose of simulating the surface </a:t>
            </a:r>
            <a:r>
              <a:rPr lang="en-GB" sz="2000" dirty="0" smtClean="0"/>
              <a:t>subsidence </a:t>
            </a:r>
            <a:r>
              <a:rPr lang="en-GB" sz="2000" dirty="0"/>
              <a:t>above the Groningen Gas field for the next decades. The numerical model requires input from:</a:t>
            </a:r>
          </a:p>
          <a:p>
            <a:pPr algn="l"/>
            <a:endParaRPr lang="en-GB" sz="2000" dirty="0"/>
          </a:p>
          <a:p>
            <a:pPr algn="l"/>
            <a:r>
              <a:rPr lang="en-GB" sz="2000" dirty="0"/>
              <a:t>a) Satellite-based surface subsidence data from the past 30 </a:t>
            </a:r>
            <a:r>
              <a:rPr lang="en-GB" sz="2000" dirty="0" smtClean="0"/>
              <a:t>years</a:t>
            </a:r>
            <a:endParaRPr lang="en-GB" sz="2000" dirty="0"/>
          </a:p>
          <a:p>
            <a:pPr algn="l"/>
            <a:r>
              <a:rPr lang="en-GB" sz="2000" dirty="0"/>
              <a:t>b) Location, time, magnitude, and focal mechanism of earthquakes in the </a:t>
            </a:r>
            <a:r>
              <a:rPr lang="en-GB" sz="2000" dirty="0" smtClean="0"/>
              <a:t>area</a:t>
            </a:r>
            <a:endParaRPr lang="en-GB" sz="2000" dirty="0"/>
          </a:p>
          <a:p>
            <a:pPr algn="l"/>
            <a:r>
              <a:rPr lang="en-GB" sz="2000" dirty="0"/>
              <a:t>c) A geological model of the subsurface based on seismic and well </a:t>
            </a:r>
            <a:r>
              <a:rPr lang="en-GB" sz="2000" dirty="0" smtClean="0"/>
              <a:t>data</a:t>
            </a:r>
            <a:endParaRPr lang="en-GB" sz="2000" dirty="0"/>
          </a:p>
          <a:p>
            <a:pPr algn="l"/>
            <a:r>
              <a:rPr lang="en-GB" sz="2000" dirty="0"/>
              <a:t>d) Rock mechanical data (rheology, geochemistry, failure properties) from the underlying </a:t>
            </a:r>
            <a:r>
              <a:rPr lang="en-GB" sz="2000" dirty="0" err="1" smtClean="0"/>
              <a:t>lithologies</a:t>
            </a:r>
            <a:endParaRPr lang="en-GB" sz="2000" dirty="0"/>
          </a:p>
          <a:p>
            <a:pPr algn="l"/>
            <a:r>
              <a:rPr lang="en-GB" sz="2000" dirty="0"/>
              <a:t>e)   Industrial data (gas production / production cluster position</a:t>
            </a:r>
            <a:r>
              <a:rPr lang="en-GB" sz="2000" dirty="0" smtClean="0"/>
              <a:t>)</a:t>
            </a:r>
            <a:endParaRPr lang="en-GB" sz="2000" dirty="0"/>
          </a:p>
        </p:txBody>
      </p:sp>
    </p:spTree>
    <p:extLst>
      <p:ext uri="{BB962C8B-B14F-4D97-AF65-F5344CB8AC3E}">
        <p14:creationId xmlns:p14="http://schemas.microsoft.com/office/powerpoint/2010/main" val="40628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060220" y="1063229"/>
            <a:ext cx="3094817" cy="3274123"/>
          </a:xfrm>
          <a:prstGeom prst="rect">
            <a:avLst/>
          </a:prstGeom>
        </p:spPr>
      </p:pic>
      <p:sp>
        <p:nvSpPr>
          <p:cNvPr id="2" name="Title 1"/>
          <p:cNvSpPr>
            <a:spLocks noGrp="1"/>
          </p:cNvSpPr>
          <p:nvPr>
            <p:ph type="title"/>
          </p:nvPr>
        </p:nvSpPr>
        <p:spPr/>
        <p:txBody>
          <a:bodyPr/>
          <a:lstStyle/>
          <a:p>
            <a:r>
              <a:rPr lang="en-GB" dirty="0" smtClean="0"/>
              <a:t>EPOS Phases</a:t>
            </a:r>
            <a:endParaRPr lang="en-GB" dirty="0"/>
          </a:p>
        </p:txBody>
      </p:sp>
      <p:graphicFrame>
        <p:nvGraphicFramePr>
          <p:cNvPr id="5" name="Content Placeholder 4"/>
          <p:cNvGraphicFramePr>
            <a:graphicFrameLocks noGrp="1"/>
          </p:cNvGraphicFramePr>
          <p:nvPr>
            <p:ph idx="1"/>
            <p:extLst/>
          </p:nvPr>
        </p:nvGraphicFramePr>
        <p:xfrm>
          <a:off x="1143000" y="1200151"/>
          <a:ext cx="4449337" cy="3394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29939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555734" y="846181"/>
            <a:ext cx="6049027" cy="4297319"/>
          </a:xfrm>
          <a:prstGeom prst="rect">
            <a:avLst/>
          </a:prstGeom>
        </p:spPr>
      </p:pic>
      <p:sp>
        <p:nvSpPr>
          <p:cNvPr id="2" name="Title 1"/>
          <p:cNvSpPr>
            <a:spLocks noGrp="1"/>
          </p:cNvSpPr>
          <p:nvPr>
            <p:ph type="title"/>
          </p:nvPr>
        </p:nvSpPr>
        <p:spPr/>
        <p:txBody>
          <a:bodyPr/>
          <a:lstStyle/>
          <a:p>
            <a:r>
              <a:rPr lang="en-GB" dirty="0" smtClean="0"/>
              <a:t>EPOS Organisation</a:t>
            </a:r>
            <a:endParaRPr lang="en-GB" dirty="0"/>
          </a:p>
        </p:txBody>
      </p:sp>
    </p:spTree>
    <p:extLst>
      <p:ext uri="{BB962C8B-B14F-4D97-AF65-F5344CB8AC3E}">
        <p14:creationId xmlns:p14="http://schemas.microsoft.com/office/powerpoint/2010/main" val="3611976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EPOS Geoscience Data </a:t>
            </a:r>
            <a:r>
              <a:rPr lang="en-GB" dirty="0"/>
              <a:t>S</a:t>
            </a:r>
            <a:r>
              <a:rPr lang="en-GB" dirty="0" smtClean="0"/>
              <a:t>ets</a:t>
            </a:r>
            <a:endParaRPr lang="en-GB" dirty="0"/>
          </a:p>
        </p:txBody>
      </p:sp>
      <p:pic>
        <p:nvPicPr>
          <p:cNvPr id="3074" name="Picture 2" descr="Number of DDSS elements in TCS W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1" y="1068705"/>
            <a:ext cx="6858000" cy="33791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39340" y="1127760"/>
            <a:ext cx="4511040" cy="369332"/>
          </a:xfrm>
          <a:prstGeom prst="rect">
            <a:avLst/>
          </a:prstGeom>
          <a:solidFill>
            <a:schemeClr val="bg1"/>
          </a:solidFill>
        </p:spPr>
        <p:txBody>
          <a:bodyPr wrap="square" rtlCol="0">
            <a:spAutoFit/>
          </a:bodyPr>
          <a:lstStyle/>
          <a:p>
            <a:pPr algn="ctr"/>
            <a:r>
              <a:rPr lang="en-GB" sz="1800" b="1" dirty="0"/>
              <a:t>Data, Data products, Software and Services</a:t>
            </a:r>
          </a:p>
        </p:txBody>
      </p:sp>
      <p:pic>
        <p:nvPicPr>
          <p:cNvPr id="3078" name="Picture 6" descr="https://www.epos-ip.org/sites/default/files/EPOS_IP_TCS_icon_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5580" y="4073159"/>
            <a:ext cx="720900" cy="7209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www.epos-ip.org/sites/default/files/EPOS_IP_TCS_icon_1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2961" y="4078386"/>
            <a:ext cx="720900" cy="720900"/>
          </a:xfrm>
          <a:prstGeom prst="rect">
            <a:avLst/>
          </a:prstGeom>
          <a:noFill/>
          <a:effectLst>
            <a:outerShdw blurRad="76200" dist="127000" dir="2700000" sx="126000" sy="126000" algn="tr" rotWithShape="0">
              <a:srgbClr val="000099">
                <a:alpha val="40000"/>
              </a:srgbClr>
            </a:outerShdw>
          </a:effectLst>
          <a:extLst>
            <a:ext uri="{909E8E84-426E-40DD-AFC4-6F175D3DCCD1}">
              <a14:hiddenFill xmlns:a14="http://schemas.microsoft.com/office/drawing/2010/main">
                <a:solidFill>
                  <a:srgbClr val="FFFFFF"/>
                </a:solidFill>
              </a14:hiddenFill>
            </a:ext>
          </a:extLst>
        </p:spPr>
      </p:pic>
      <p:pic>
        <p:nvPicPr>
          <p:cNvPr id="3082" name="Picture 10" descr="https://www.epos-ip.org/sites/default/files/EPOS_IP_TCS_icon_1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67801" y="4074107"/>
            <a:ext cx="720900" cy="7209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www.epos-ip.org/sites/default/files/EPOS_IP_TCS_icon_08.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79854" y="4074241"/>
            <a:ext cx="720900" cy="72090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s://www.epos-ip.org/sites/default/files/EPOS_IP_TCS_icon_09.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09312" y="4074107"/>
            <a:ext cx="720900" cy="720900"/>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https://www.epos-ip.org/sites/default/files/EPOS_IP_TCS_icon_1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3367430" y="4074241"/>
            <a:ext cx="720900" cy="720900"/>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https://www.epos-ip.org/sites/default/files/EPOS_IP_TCS_icon_1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09785" y="4074106"/>
            <a:ext cx="720900" cy="720900"/>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https://www.epos-ip.org/sites/default/files/EPOS_IP_TCS_icon_15.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93304" y="4074105"/>
            <a:ext cx="720900" cy="720900"/>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https://www.epos-ip.org/sites/default/files/EPOS_IP_TCS_icon_16.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33438" y="4066621"/>
            <a:ext cx="720900" cy="720900"/>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https://www.epos-ip.org/sites/default/files/EPOS_IP_TCS_icon_17.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48398" y="4067262"/>
            <a:ext cx="720900" cy="72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549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EPOS Geomagnetic Data Sets</a:t>
            </a:r>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1004671323"/>
              </p:ext>
            </p:extLst>
          </p:nvPr>
        </p:nvGraphicFramePr>
        <p:xfrm>
          <a:off x="1" y="1122767"/>
          <a:ext cx="9143998" cy="4020730"/>
        </p:xfrm>
        <a:graphic>
          <a:graphicData uri="http://schemas.openxmlformats.org/drawingml/2006/table">
            <a:tbl>
              <a:tblPr firstRow="1" bandRow="1">
                <a:tableStyleId>{5C22544A-7EE6-4342-B048-85BDC9FD1C3A}</a:tableStyleId>
              </a:tblPr>
              <a:tblGrid>
                <a:gridCol w="3998662">
                  <a:extLst>
                    <a:ext uri="{9D8B030D-6E8A-4147-A177-3AD203B41FA5}">
                      <a16:colId xmlns:a16="http://schemas.microsoft.com/office/drawing/2014/main" val="1438069651"/>
                    </a:ext>
                  </a:extLst>
                </a:gridCol>
                <a:gridCol w="3928097">
                  <a:extLst>
                    <a:ext uri="{9D8B030D-6E8A-4147-A177-3AD203B41FA5}">
                      <a16:colId xmlns:a16="http://schemas.microsoft.com/office/drawing/2014/main" val="3494972610"/>
                    </a:ext>
                  </a:extLst>
                </a:gridCol>
                <a:gridCol w="1217239">
                  <a:extLst>
                    <a:ext uri="{9D8B030D-6E8A-4147-A177-3AD203B41FA5}">
                      <a16:colId xmlns:a16="http://schemas.microsoft.com/office/drawing/2014/main" val="1891956203"/>
                    </a:ext>
                  </a:extLst>
                </a:gridCol>
              </a:tblGrid>
              <a:tr h="459695">
                <a:tc>
                  <a:txBody>
                    <a:bodyPr/>
                    <a:lstStyle/>
                    <a:p>
                      <a:r>
                        <a:rPr lang="en-GB" sz="1400" dirty="0" smtClean="0">
                          <a:solidFill>
                            <a:schemeClr val="tx1"/>
                          </a:solidFill>
                        </a:rPr>
                        <a:t>Dataset</a:t>
                      </a:r>
                      <a:endParaRPr lang="en-GB" sz="1400" dirty="0">
                        <a:solidFill>
                          <a:schemeClr val="tx1"/>
                        </a:solidFill>
                      </a:endParaRPr>
                    </a:p>
                  </a:txBody>
                  <a:tcPr marL="68580" marR="68580" marT="34290" marB="34290">
                    <a:solidFill>
                      <a:srgbClr val="D0D8E8"/>
                    </a:solidFill>
                  </a:tcPr>
                </a:tc>
                <a:tc>
                  <a:txBody>
                    <a:bodyPr/>
                    <a:lstStyle/>
                    <a:p>
                      <a:r>
                        <a:rPr lang="en-GB" sz="1400" dirty="0" smtClean="0">
                          <a:solidFill>
                            <a:schemeClr val="tx1"/>
                          </a:solidFill>
                        </a:rPr>
                        <a:t>Source</a:t>
                      </a:r>
                      <a:endParaRPr lang="en-GB" sz="1400" dirty="0">
                        <a:solidFill>
                          <a:schemeClr val="tx1"/>
                        </a:solidFill>
                      </a:endParaRPr>
                    </a:p>
                  </a:txBody>
                  <a:tcPr marL="68580" marR="68580" marT="34290" marB="34290">
                    <a:solidFill>
                      <a:srgbClr val="D0D8E8"/>
                    </a:solidFill>
                  </a:tcPr>
                </a:tc>
                <a:tc>
                  <a:txBody>
                    <a:bodyPr/>
                    <a:lstStyle/>
                    <a:p>
                      <a:r>
                        <a:rPr lang="en-GB" sz="1400" dirty="0" smtClean="0">
                          <a:solidFill>
                            <a:schemeClr val="tx1"/>
                          </a:solidFill>
                        </a:rPr>
                        <a:t>Available</a:t>
                      </a:r>
                      <a:endParaRPr lang="en-GB" sz="1400" dirty="0">
                        <a:solidFill>
                          <a:schemeClr val="tx1"/>
                        </a:solidFill>
                      </a:endParaRPr>
                    </a:p>
                  </a:txBody>
                  <a:tcPr marL="68580" marR="68580" marT="34290" marB="34290">
                    <a:solidFill>
                      <a:srgbClr val="D0D8E8"/>
                    </a:solidFill>
                  </a:tcPr>
                </a:tc>
                <a:extLst>
                  <a:ext uri="{0D108BD9-81ED-4DB2-BD59-A6C34878D82A}">
                    <a16:rowId xmlns:a16="http://schemas.microsoft.com/office/drawing/2014/main" val="1510779813"/>
                  </a:ext>
                </a:extLst>
              </a:tr>
              <a:tr h="281138">
                <a:tc>
                  <a:txBody>
                    <a:bodyPr/>
                    <a:lstStyle/>
                    <a:p>
                      <a:r>
                        <a:rPr lang="en-GB" sz="1400" dirty="0" smtClean="0"/>
                        <a:t>Geomagnetic</a:t>
                      </a:r>
                      <a:r>
                        <a:rPr lang="en-GB" sz="1400" baseline="0" dirty="0" smtClean="0"/>
                        <a:t> observatory data</a:t>
                      </a:r>
                      <a:endParaRPr lang="en-GB" sz="1400" dirty="0"/>
                    </a:p>
                  </a:txBody>
                  <a:tcPr marL="68580" marR="68580" marT="34290" marB="34290">
                    <a:solidFill>
                      <a:srgbClr val="92D050"/>
                    </a:solidFill>
                  </a:tcPr>
                </a:tc>
                <a:tc>
                  <a:txBody>
                    <a:bodyPr/>
                    <a:lstStyle/>
                    <a:p>
                      <a:r>
                        <a:rPr lang="en-GB" sz="1400" dirty="0" smtClean="0"/>
                        <a:t>World</a:t>
                      </a:r>
                      <a:r>
                        <a:rPr lang="en-GB" sz="1400" baseline="0" dirty="0" smtClean="0"/>
                        <a:t> Data Centre &amp; INTERMAGNET</a:t>
                      </a:r>
                      <a:endParaRPr lang="en-GB" sz="1400" dirty="0"/>
                    </a:p>
                  </a:txBody>
                  <a:tcPr marL="68580" marR="68580" marT="34290" marB="34290">
                    <a:solidFill>
                      <a:srgbClr val="92D050"/>
                    </a:solidFill>
                  </a:tcPr>
                </a:tc>
                <a:tc>
                  <a:txBody>
                    <a:bodyPr/>
                    <a:lstStyle/>
                    <a:p>
                      <a:r>
                        <a:rPr lang="en-GB" sz="1400" dirty="0" smtClean="0"/>
                        <a:t>2017/18</a:t>
                      </a:r>
                      <a:endParaRPr lang="en-GB" sz="1400" dirty="0"/>
                    </a:p>
                  </a:txBody>
                  <a:tcPr marL="68580" marR="68580" marT="34290" marB="34290">
                    <a:solidFill>
                      <a:srgbClr val="92D050"/>
                    </a:solidFill>
                  </a:tcPr>
                </a:tc>
                <a:extLst>
                  <a:ext uri="{0D108BD9-81ED-4DB2-BD59-A6C34878D82A}">
                    <a16:rowId xmlns:a16="http://schemas.microsoft.com/office/drawing/2014/main" val="2791804457"/>
                  </a:ext>
                </a:extLst>
              </a:tr>
              <a:tr h="281138">
                <a:tc>
                  <a:txBody>
                    <a:bodyPr/>
                    <a:lstStyle/>
                    <a:p>
                      <a:r>
                        <a:rPr lang="en-GB" sz="1400" dirty="0" err="1" smtClean="0"/>
                        <a:t>Variometer</a:t>
                      </a:r>
                      <a:r>
                        <a:rPr lang="en-GB" sz="1400" dirty="0" smtClean="0"/>
                        <a:t> data</a:t>
                      </a:r>
                      <a:endParaRPr lang="en-GB" sz="1400" dirty="0"/>
                    </a:p>
                  </a:txBody>
                  <a:tcPr marL="68580" marR="68580" marT="34290" marB="34290">
                    <a:solidFill>
                      <a:srgbClr val="92D050"/>
                    </a:solidFill>
                  </a:tcPr>
                </a:tc>
                <a:tc>
                  <a:txBody>
                    <a:bodyPr/>
                    <a:lstStyle/>
                    <a:p>
                      <a:r>
                        <a:rPr lang="en-GB" sz="1400" dirty="0" smtClean="0"/>
                        <a:t>IMAGE + Baltic extensions</a:t>
                      </a:r>
                      <a:endParaRPr lang="en-GB" sz="1400" dirty="0"/>
                    </a:p>
                  </a:txBody>
                  <a:tcPr marL="68580" marR="68580" marT="34290" marB="34290">
                    <a:solidFill>
                      <a:srgbClr val="92D050"/>
                    </a:solidFill>
                  </a:tcPr>
                </a:tc>
                <a:tc>
                  <a:txBody>
                    <a:bodyPr/>
                    <a:lstStyle/>
                    <a:p>
                      <a:r>
                        <a:rPr lang="en-GB" sz="1400" dirty="0" smtClean="0"/>
                        <a:t>2017/18</a:t>
                      </a:r>
                      <a:endParaRPr lang="en-GB" sz="1400" dirty="0"/>
                    </a:p>
                  </a:txBody>
                  <a:tcPr marL="68580" marR="68580" marT="34290" marB="34290">
                    <a:solidFill>
                      <a:srgbClr val="92D050"/>
                    </a:solidFill>
                  </a:tcPr>
                </a:tc>
                <a:extLst>
                  <a:ext uri="{0D108BD9-81ED-4DB2-BD59-A6C34878D82A}">
                    <a16:rowId xmlns:a16="http://schemas.microsoft.com/office/drawing/2014/main" val="2347634056"/>
                  </a:ext>
                </a:extLst>
              </a:tr>
              <a:tr h="281138">
                <a:tc>
                  <a:txBody>
                    <a:bodyPr/>
                    <a:lstStyle/>
                    <a:p>
                      <a:r>
                        <a:rPr lang="en-GB" sz="1400" dirty="0" err="1" smtClean="0"/>
                        <a:t>Geomagenetic</a:t>
                      </a:r>
                      <a:r>
                        <a:rPr lang="en-GB" sz="1400" dirty="0" smtClean="0"/>
                        <a:t> indices</a:t>
                      </a:r>
                      <a:endParaRPr lang="en-GB" sz="1400" dirty="0"/>
                    </a:p>
                  </a:txBody>
                  <a:tcPr marL="68580" marR="68580" marT="34290" marB="34290">
                    <a:solidFill>
                      <a:srgbClr val="92D050"/>
                    </a:solidFill>
                  </a:tcPr>
                </a:tc>
                <a:tc>
                  <a:txBody>
                    <a:bodyPr/>
                    <a:lstStyle/>
                    <a:p>
                      <a:r>
                        <a:rPr lang="en-GB" sz="1400" dirty="0" smtClean="0"/>
                        <a:t>ISGI</a:t>
                      </a:r>
                      <a:endParaRPr lang="en-GB" sz="1400" dirty="0"/>
                    </a:p>
                  </a:txBody>
                  <a:tcPr marL="68580" marR="68580" marT="34290" marB="34290">
                    <a:solidFill>
                      <a:srgbClr val="92D050"/>
                    </a:solidFill>
                  </a:tcPr>
                </a:tc>
                <a:tc>
                  <a:txBody>
                    <a:bodyPr/>
                    <a:lstStyle/>
                    <a:p>
                      <a:r>
                        <a:rPr lang="en-GB" sz="1400" dirty="0" smtClean="0"/>
                        <a:t>2017/18</a:t>
                      </a:r>
                      <a:endParaRPr lang="en-GB" sz="1400" dirty="0"/>
                    </a:p>
                  </a:txBody>
                  <a:tcPr marL="68580" marR="68580" marT="34290" marB="34290">
                    <a:solidFill>
                      <a:srgbClr val="92D050"/>
                    </a:solidFill>
                  </a:tcPr>
                </a:tc>
                <a:extLst>
                  <a:ext uri="{0D108BD9-81ED-4DB2-BD59-A6C34878D82A}">
                    <a16:rowId xmlns:a16="http://schemas.microsoft.com/office/drawing/2014/main" val="197137427"/>
                  </a:ext>
                </a:extLst>
              </a:tr>
              <a:tr h="281138">
                <a:tc>
                  <a:txBody>
                    <a:bodyPr/>
                    <a:lstStyle/>
                    <a:p>
                      <a:r>
                        <a:rPr lang="en-GB" sz="1400" dirty="0" smtClean="0"/>
                        <a:t>Geomagnetic</a:t>
                      </a:r>
                      <a:r>
                        <a:rPr lang="en-GB" sz="1400" baseline="0" dirty="0" smtClean="0"/>
                        <a:t> events</a:t>
                      </a:r>
                      <a:endParaRPr lang="en-GB" sz="1400" dirty="0"/>
                    </a:p>
                  </a:txBody>
                  <a:tcPr marL="68580" marR="68580" marT="34290" marB="34290">
                    <a:solidFill>
                      <a:srgbClr val="92D050"/>
                    </a:solidFill>
                  </a:tcPr>
                </a:tc>
                <a:tc>
                  <a:txBody>
                    <a:bodyPr/>
                    <a:lstStyle/>
                    <a:p>
                      <a:r>
                        <a:rPr lang="en-GB" sz="1400" dirty="0" err="1" smtClean="0"/>
                        <a:t>Obervatori</a:t>
                      </a:r>
                      <a:r>
                        <a:rPr lang="en-GB" sz="1400" dirty="0" smtClean="0"/>
                        <a:t> de </a:t>
                      </a:r>
                      <a:r>
                        <a:rPr lang="en-GB" sz="1400" dirty="0" err="1" smtClean="0"/>
                        <a:t>L’Ebre</a:t>
                      </a:r>
                      <a:endParaRPr lang="en-GB" sz="1400" dirty="0"/>
                    </a:p>
                  </a:txBody>
                  <a:tcPr marL="68580" marR="68580" marT="34290" marB="34290">
                    <a:solidFill>
                      <a:srgbClr val="92D050"/>
                    </a:solidFill>
                  </a:tcPr>
                </a:tc>
                <a:tc>
                  <a:txBody>
                    <a:bodyPr/>
                    <a:lstStyle/>
                    <a:p>
                      <a:r>
                        <a:rPr lang="en-GB" sz="1400" dirty="0" smtClean="0"/>
                        <a:t>2017/18</a:t>
                      </a:r>
                      <a:endParaRPr lang="en-GB" sz="1400" dirty="0"/>
                    </a:p>
                  </a:txBody>
                  <a:tcPr marL="68580" marR="68580" marT="34290" marB="34290">
                    <a:solidFill>
                      <a:srgbClr val="92D050"/>
                    </a:solidFill>
                  </a:tcPr>
                </a:tc>
                <a:extLst>
                  <a:ext uri="{0D108BD9-81ED-4DB2-BD59-A6C34878D82A}">
                    <a16:rowId xmlns:a16="http://schemas.microsoft.com/office/drawing/2014/main" val="940303024"/>
                  </a:ext>
                </a:extLst>
              </a:tr>
              <a:tr h="281138">
                <a:tc>
                  <a:txBody>
                    <a:bodyPr/>
                    <a:lstStyle/>
                    <a:p>
                      <a:r>
                        <a:rPr lang="en-GB" sz="1400" dirty="0" err="1" smtClean="0"/>
                        <a:t>Electrojet</a:t>
                      </a:r>
                      <a:r>
                        <a:rPr lang="en-GB" sz="1400" dirty="0" smtClean="0"/>
                        <a:t> indices (IE/IL/IU)</a:t>
                      </a:r>
                      <a:endParaRPr lang="en-GB" sz="1400" dirty="0"/>
                    </a:p>
                  </a:txBody>
                  <a:tcPr marL="68580" marR="68580" marT="34290" marB="34290">
                    <a:solidFill>
                      <a:srgbClr val="92D050"/>
                    </a:solidFill>
                  </a:tcPr>
                </a:tc>
                <a:tc>
                  <a:txBody>
                    <a:bodyPr/>
                    <a:lstStyle/>
                    <a:p>
                      <a:r>
                        <a:rPr lang="en-GB" sz="1400" dirty="0" smtClean="0"/>
                        <a:t>IMAGE</a:t>
                      </a:r>
                      <a:endParaRPr lang="en-GB" sz="1400" dirty="0"/>
                    </a:p>
                  </a:txBody>
                  <a:tcPr marL="68580" marR="68580" marT="34290" marB="34290">
                    <a:solidFill>
                      <a:srgbClr val="92D050"/>
                    </a:solidFill>
                  </a:tcPr>
                </a:tc>
                <a:tc>
                  <a:txBody>
                    <a:bodyPr/>
                    <a:lstStyle/>
                    <a:p>
                      <a:r>
                        <a:rPr lang="en-GB" sz="1400" dirty="0" smtClean="0"/>
                        <a:t>2017/18</a:t>
                      </a:r>
                      <a:endParaRPr lang="en-GB" sz="1400" dirty="0"/>
                    </a:p>
                  </a:txBody>
                  <a:tcPr marL="68580" marR="68580" marT="34290" marB="34290">
                    <a:solidFill>
                      <a:srgbClr val="92D050"/>
                    </a:solidFill>
                  </a:tcPr>
                </a:tc>
                <a:extLst>
                  <a:ext uri="{0D108BD9-81ED-4DB2-BD59-A6C34878D82A}">
                    <a16:rowId xmlns:a16="http://schemas.microsoft.com/office/drawing/2014/main" val="2112942445"/>
                  </a:ext>
                </a:extLst>
              </a:tr>
              <a:tr h="281138">
                <a:tc>
                  <a:txBody>
                    <a:bodyPr/>
                    <a:lstStyle/>
                    <a:p>
                      <a:r>
                        <a:rPr lang="en-GB" sz="1400" dirty="0" smtClean="0"/>
                        <a:t>Global magnetic models</a:t>
                      </a:r>
                      <a:endParaRPr lang="en-GB" sz="1400" dirty="0"/>
                    </a:p>
                  </a:txBody>
                  <a:tcPr marL="68580" marR="68580" marT="34290" marB="34290">
                    <a:solidFill>
                      <a:srgbClr val="92D050"/>
                    </a:solidFill>
                  </a:tcPr>
                </a:tc>
                <a:tc>
                  <a:txBody>
                    <a:bodyPr/>
                    <a:lstStyle/>
                    <a:p>
                      <a:r>
                        <a:rPr lang="en-GB" sz="1400" dirty="0" smtClean="0"/>
                        <a:t>IGRF and WMM</a:t>
                      </a:r>
                      <a:endParaRPr lang="en-GB" sz="1400" dirty="0"/>
                    </a:p>
                  </a:txBody>
                  <a:tcPr marL="68580" marR="68580" marT="34290" marB="34290">
                    <a:solidFill>
                      <a:srgbClr val="92D050"/>
                    </a:solidFill>
                  </a:tcPr>
                </a:tc>
                <a:tc>
                  <a:txBody>
                    <a:bodyPr/>
                    <a:lstStyle/>
                    <a:p>
                      <a:r>
                        <a:rPr lang="en-GB" sz="1400" dirty="0" smtClean="0"/>
                        <a:t>2017/18</a:t>
                      </a:r>
                      <a:endParaRPr lang="en-GB" sz="1400" dirty="0"/>
                    </a:p>
                  </a:txBody>
                  <a:tcPr marL="68580" marR="68580" marT="34290" marB="34290">
                    <a:solidFill>
                      <a:srgbClr val="92D050"/>
                    </a:solidFill>
                  </a:tcPr>
                </a:tc>
                <a:extLst>
                  <a:ext uri="{0D108BD9-81ED-4DB2-BD59-A6C34878D82A}">
                    <a16:rowId xmlns:a16="http://schemas.microsoft.com/office/drawing/2014/main" val="3607716270"/>
                  </a:ext>
                </a:extLst>
              </a:tr>
              <a:tr h="281138">
                <a:tc>
                  <a:txBody>
                    <a:bodyPr/>
                    <a:lstStyle/>
                    <a:p>
                      <a:r>
                        <a:rPr lang="en-GB" sz="1400" dirty="0" smtClean="0"/>
                        <a:t>Magnetic survey data</a:t>
                      </a:r>
                      <a:endParaRPr lang="en-GB" sz="1400" dirty="0"/>
                    </a:p>
                  </a:txBody>
                  <a:tcPr marL="68580" marR="68580" marT="34290" marB="34290">
                    <a:solidFill>
                      <a:srgbClr val="92D050"/>
                    </a:solidFill>
                  </a:tcPr>
                </a:tc>
                <a:tc>
                  <a:txBody>
                    <a:bodyPr/>
                    <a:lstStyle/>
                    <a:p>
                      <a:r>
                        <a:rPr lang="en-GB" sz="1400" dirty="0" smtClean="0"/>
                        <a:t>World</a:t>
                      </a:r>
                      <a:r>
                        <a:rPr lang="en-GB" sz="1400" baseline="0" dirty="0" smtClean="0"/>
                        <a:t> Data Centre</a:t>
                      </a:r>
                      <a:endParaRPr lang="en-GB" sz="1400" dirty="0"/>
                    </a:p>
                  </a:txBody>
                  <a:tcPr marL="68580" marR="68580" marT="34290" marB="34290">
                    <a:solidFill>
                      <a:srgbClr val="92D050"/>
                    </a:solidFill>
                  </a:tcPr>
                </a:tc>
                <a:tc>
                  <a:txBody>
                    <a:bodyPr/>
                    <a:lstStyle/>
                    <a:p>
                      <a:r>
                        <a:rPr lang="en-GB" sz="1400" dirty="0" smtClean="0"/>
                        <a:t>2018</a:t>
                      </a:r>
                      <a:endParaRPr lang="en-GB" sz="1400" dirty="0"/>
                    </a:p>
                  </a:txBody>
                  <a:tcPr marL="68580" marR="68580" marT="34290" marB="34290">
                    <a:solidFill>
                      <a:srgbClr val="92D050"/>
                    </a:solidFill>
                  </a:tcPr>
                </a:tc>
                <a:extLst>
                  <a:ext uri="{0D108BD9-81ED-4DB2-BD59-A6C34878D82A}">
                    <a16:rowId xmlns:a16="http://schemas.microsoft.com/office/drawing/2014/main" val="2760709389"/>
                  </a:ext>
                </a:extLst>
              </a:tr>
              <a:tr h="281138">
                <a:tc>
                  <a:txBody>
                    <a:bodyPr/>
                    <a:lstStyle/>
                    <a:p>
                      <a:r>
                        <a:rPr lang="en-GB" sz="1400" dirty="0" err="1" smtClean="0"/>
                        <a:t>Substorm</a:t>
                      </a:r>
                      <a:r>
                        <a:rPr lang="en-GB" sz="1400" dirty="0" smtClean="0"/>
                        <a:t> events</a:t>
                      </a:r>
                      <a:endParaRPr lang="en-GB" sz="1400" dirty="0"/>
                    </a:p>
                  </a:txBody>
                  <a:tcPr marL="68580" marR="68580" marT="34290" marB="34290">
                    <a:solidFill>
                      <a:srgbClr val="92D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smtClean="0"/>
                        <a:t>IMAGE</a:t>
                      </a:r>
                    </a:p>
                  </a:txBody>
                  <a:tcPr marL="68580" marR="68580" marT="34290" marB="34290">
                    <a:solidFill>
                      <a:srgbClr val="92D050"/>
                    </a:solidFill>
                  </a:tcPr>
                </a:tc>
                <a:tc>
                  <a:txBody>
                    <a:bodyPr/>
                    <a:lstStyle/>
                    <a:p>
                      <a:r>
                        <a:rPr lang="en-GB" sz="1400" dirty="0" smtClean="0"/>
                        <a:t>2018</a:t>
                      </a:r>
                      <a:endParaRPr lang="en-GB" sz="1400" dirty="0"/>
                    </a:p>
                  </a:txBody>
                  <a:tcPr marL="68580" marR="68580" marT="34290" marB="34290">
                    <a:solidFill>
                      <a:srgbClr val="92D050"/>
                    </a:solidFill>
                  </a:tcPr>
                </a:tc>
                <a:extLst>
                  <a:ext uri="{0D108BD9-81ED-4DB2-BD59-A6C34878D82A}">
                    <a16:rowId xmlns:a16="http://schemas.microsoft.com/office/drawing/2014/main" val="2280641158"/>
                  </a:ext>
                </a:extLst>
              </a:tr>
              <a:tr h="281138">
                <a:tc>
                  <a:txBody>
                    <a:bodyPr/>
                    <a:lstStyle/>
                    <a:p>
                      <a:r>
                        <a:rPr lang="en-GB" sz="1400" dirty="0" err="1" smtClean="0"/>
                        <a:t>Magnetotelluric</a:t>
                      </a:r>
                      <a:r>
                        <a:rPr lang="en-GB" sz="1400" dirty="0" smtClean="0"/>
                        <a:t> time series</a:t>
                      </a:r>
                      <a:endParaRPr lang="en-GB" sz="1400" dirty="0"/>
                    </a:p>
                  </a:txBody>
                  <a:tcPr marL="68580" marR="68580" marT="34290" marB="34290">
                    <a:solidFill>
                      <a:srgbClr val="FFCD00"/>
                    </a:solidFill>
                  </a:tcPr>
                </a:tc>
                <a:tc>
                  <a:txBody>
                    <a:bodyPr/>
                    <a:lstStyle/>
                    <a:p>
                      <a:r>
                        <a:rPr lang="en-GB" sz="1400" dirty="0" smtClean="0">
                          <a:solidFill>
                            <a:srgbClr val="FF0000"/>
                          </a:solidFill>
                        </a:rPr>
                        <a:t>New data repository</a:t>
                      </a:r>
                      <a:endParaRPr lang="en-GB" sz="1400" dirty="0">
                        <a:solidFill>
                          <a:srgbClr val="FF0000"/>
                        </a:solidFill>
                      </a:endParaRPr>
                    </a:p>
                  </a:txBody>
                  <a:tcPr marL="68580" marR="68580" marT="34290" marB="34290">
                    <a:solidFill>
                      <a:srgbClr val="FFCD00"/>
                    </a:solidFill>
                  </a:tcPr>
                </a:tc>
                <a:tc>
                  <a:txBody>
                    <a:bodyPr/>
                    <a:lstStyle/>
                    <a:p>
                      <a:r>
                        <a:rPr lang="en-GB" sz="1400" dirty="0" smtClean="0"/>
                        <a:t>2019</a:t>
                      </a:r>
                      <a:endParaRPr lang="en-GB" sz="1400" dirty="0"/>
                    </a:p>
                  </a:txBody>
                  <a:tcPr marL="68580" marR="68580" marT="34290" marB="34290">
                    <a:solidFill>
                      <a:srgbClr val="FFCD00"/>
                    </a:solidFill>
                  </a:tcPr>
                </a:tc>
                <a:extLst>
                  <a:ext uri="{0D108BD9-81ED-4DB2-BD59-A6C34878D82A}">
                    <a16:rowId xmlns:a16="http://schemas.microsoft.com/office/drawing/2014/main" val="4200635323"/>
                  </a:ext>
                </a:extLst>
              </a:tr>
              <a:tr h="281138">
                <a:tc>
                  <a:txBody>
                    <a:bodyPr/>
                    <a:lstStyle/>
                    <a:p>
                      <a:r>
                        <a:rPr lang="en-GB" sz="1400" dirty="0" err="1" smtClean="0"/>
                        <a:t>Magnetotelluric</a:t>
                      </a:r>
                      <a:r>
                        <a:rPr lang="en-GB" sz="1400" dirty="0" smtClean="0"/>
                        <a:t> transfer functions</a:t>
                      </a:r>
                      <a:endParaRPr lang="en-GB" sz="1400" dirty="0"/>
                    </a:p>
                  </a:txBody>
                  <a:tcPr marL="68580" marR="68580" marT="34290" marB="34290">
                    <a:solidFill>
                      <a:srgbClr val="FFCD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smtClean="0">
                          <a:solidFill>
                            <a:srgbClr val="FF0000"/>
                          </a:solidFill>
                        </a:rPr>
                        <a:t>New data repository</a:t>
                      </a:r>
                    </a:p>
                  </a:txBody>
                  <a:tcPr marL="68580" marR="68580" marT="34290" marB="34290">
                    <a:solidFill>
                      <a:srgbClr val="FFCD00"/>
                    </a:solidFill>
                  </a:tcPr>
                </a:tc>
                <a:tc>
                  <a:txBody>
                    <a:bodyPr/>
                    <a:lstStyle/>
                    <a:p>
                      <a:r>
                        <a:rPr lang="en-GB" sz="1400" dirty="0" smtClean="0"/>
                        <a:t>2019</a:t>
                      </a:r>
                      <a:endParaRPr lang="en-GB" sz="1400" dirty="0"/>
                    </a:p>
                  </a:txBody>
                  <a:tcPr marL="68580" marR="68580" marT="34290" marB="34290">
                    <a:solidFill>
                      <a:srgbClr val="FFCD00"/>
                    </a:solidFill>
                  </a:tcPr>
                </a:tc>
                <a:extLst>
                  <a:ext uri="{0D108BD9-81ED-4DB2-BD59-A6C34878D82A}">
                    <a16:rowId xmlns:a16="http://schemas.microsoft.com/office/drawing/2014/main" val="2383894848"/>
                  </a:ext>
                </a:extLst>
              </a:tr>
              <a:tr h="281138">
                <a:tc>
                  <a:txBody>
                    <a:bodyPr/>
                    <a:lstStyle/>
                    <a:p>
                      <a:r>
                        <a:rPr lang="en-GB" sz="1400" dirty="0" smtClean="0"/>
                        <a:t>Lithospheric</a:t>
                      </a:r>
                      <a:r>
                        <a:rPr lang="en-GB" sz="1400" baseline="0" dirty="0" smtClean="0"/>
                        <a:t> conductivity models</a:t>
                      </a:r>
                      <a:endParaRPr lang="en-GB" sz="1400" dirty="0"/>
                    </a:p>
                  </a:txBody>
                  <a:tcPr marL="68580" marR="68580" marT="34290" marB="34290">
                    <a:solidFill>
                      <a:srgbClr val="FFCD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smtClean="0">
                          <a:solidFill>
                            <a:srgbClr val="FF0000"/>
                          </a:solidFill>
                        </a:rPr>
                        <a:t>New data repository</a:t>
                      </a:r>
                    </a:p>
                  </a:txBody>
                  <a:tcPr marL="68580" marR="68580" marT="34290" marB="34290">
                    <a:solidFill>
                      <a:srgbClr val="FFCD00"/>
                    </a:solidFill>
                  </a:tcPr>
                </a:tc>
                <a:tc>
                  <a:txBody>
                    <a:bodyPr/>
                    <a:lstStyle/>
                    <a:p>
                      <a:r>
                        <a:rPr lang="en-GB" sz="1400" dirty="0" smtClean="0"/>
                        <a:t>2019</a:t>
                      </a:r>
                      <a:endParaRPr lang="en-GB" sz="1400" dirty="0"/>
                    </a:p>
                  </a:txBody>
                  <a:tcPr marL="68580" marR="68580" marT="34290" marB="34290">
                    <a:solidFill>
                      <a:srgbClr val="FFCD00"/>
                    </a:solidFill>
                  </a:tcPr>
                </a:tc>
                <a:extLst>
                  <a:ext uri="{0D108BD9-81ED-4DB2-BD59-A6C34878D82A}">
                    <a16:rowId xmlns:a16="http://schemas.microsoft.com/office/drawing/2014/main" val="2643370579"/>
                  </a:ext>
                </a:extLst>
              </a:tr>
              <a:tr h="459695">
                <a:tc>
                  <a:txBody>
                    <a:bodyPr/>
                    <a:lstStyle/>
                    <a:p>
                      <a:r>
                        <a:rPr lang="en-GB" sz="1400" dirty="0" smtClean="0"/>
                        <a:t>World</a:t>
                      </a:r>
                      <a:r>
                        <a:rPr lang="en-GB" sz="1400" baseline="0" dirty="0" smtClean="0"/>
                        <a:t> digital magnetic anomaly map</a:t>
                      </a:r>
                      <a:endParaRPr lang="en-GB" sz="1400" dirty="0"/>
                    </a:p>
                  </a:txBody>
                  <a:tcPr marL="68580" marR="68580" marT="34290" marB="34290">
                    <a:solidFill>
                      <a:srgbClr val="FFCD00"/>
                    </a:solidFill>
                  </a:tcPr>
                </a:tc>
                <a:tc>
                  <a:txBody>
                    <a:bodyPr/>
                    <a:lstStyle/>
                    <a:p>
                      <a:r>
                        <a:rPr lang="en-GB" sz="1400" dirty="0" smtClean="0"/>
                        <a:t>WDMAM</a:t>
                      </a:r>
                      <a:endParaRPr lang="en-GB" sz="1400" dirty="0"/>
                    </a:p>
                  </a:txBody>
                  <a:tcPr marL="68580" marR="68580" marT="34290" marB="34290">
                    <a:solidFill>
                      <a:srgbClr val="FFCD00"/>
                    </a:solidFill>
                  </a:tcPr>
                </a:tc>
                <a:tc>
                  <a:txBody>
                    <a:bodyPr/>
                    <a:lstStyle/>
                    <a:p>
                      <a:r>
                        <a:rPr lang="en-GB" sz="1400" dirty="0" smtClean="0"/>
                        <a:t>2019</a:t>
                      </a:r>
                      <a:endParaRPr lang="en-GB" sz="1400" dirty="0"/>
                    </a:p>
                  </a:txBody>
                  <a:tcPr marL="68580" marR="68580" marT="34290" marB="34290">
                    <a:solidFill>
                      <a:srgbClr val="FFCD00"/>
                    </a:solidFill>
                  </a:tcPr>
                </a:tc>
                <a:extLst>
                  <a:ext uri="{0D108BD9-81ED-4DB2-BD59-A6C34878D82A}">
                    <a16:rowId xmlns:a16="http://schemas.microsoft.com/office/drawing/2014/main" val="1799213588"/>
                  </a:ext>
                </a:extLst>
              </a:tr>
            </a:tbl>
          </a:graphicData>
        </a:graphic>
      </p:graphicFrame>
    </p:spTree>
    <p:extLst>
      <p:ext uri="{BB962C8B-B14F-4D97-AF65-F5344CB8AC3E}">
        <p14:creationId xmlns:p14="http://schemas.microsoft.com/office/powerpoint/2010/main" val="2023754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a:t>
            </a:r>
            <a:r>
              <a:rPr lang="en-GB" dirty="0"/>
              <a:t>W</a:t>
            </a:r>
            <a:r>
              <a:rPr lang="en-GB" dirty="0" smtClean="0"/>
              <a:t>e </a:t>
            </a:r>
            <a:r>
              <a:rPr lang="en-GB" dirty="0"/>
              <a:t>I</a:t>
            </a:r>
            <a:r>
              <a:rPr lang="en-GB" dirty="0" smtClean="0"/>
              <a:t>ntegrate?</a:t>
            </a:r>
            <a:endParaRPr lang="en-GB" dirty="0"/>
          </a:p>
        </p:txBody>
      </p:sp>
      <p:sp>
        <p:nvSpPr>
          <p:cNvPr id="3" name="Content Placeholder 2"/>
          <p:cNvSpPr>
            <a:spLocks noGrp="1"/>
          </p:cNvSpPr>
          <p:nvPr>
            <p:ph idx="1"/>
          </p:nvPr>
        </p:nvSpPr>
        <p:spPr>
          <a:xfrm>
            <a:off x="900113" y="1689521"/>
            <a:ext cx="6985000" cy="2538413"/>
          </a:xfrm>
        </p:spPr>
        <p:txBody>
          <a:bodyPr>
            <a:normAutofit fontScale="92500" lnSpcReduction="20000"/>
          </a:bodyPr>
          <a:lstStyle/>
          <a:p>
            <a:pPr marL="0" indent="0">
              <a:buNone/>
            </a:pPr>
            <a:r>
              <a:rPr lang="en-GB" dirty="0" smtClean="0"/>
              <a:t>Make our data “Interoperable”</a:t>
            </a:r>
          </a:p>
          <a:p>
            <a:pPr marL="0" indent="0">
              <a:buNone/>
            </a:pPr>
            <a:endParaRPr lang="en-GB" dirty="0"/>
          </a:p>
          <a:p>
            <a:pPr marL="0" indent="0">
              <a:buNone/>
            </a:pPr>
            <a:r>
              <a:rPr lang="en-GB" dirty="0" smtClean="0"/>
              <a:t>“Data</a:t>
            </a:r>
            <a:r>
              <a:rPr lang="en-GB" dirty="0"/>
              <a:t> interoperability addresses the ability of systems and services that create, exchange and consume data to have clear, shared expectations for the contents, context and meaning of that data</a:t>
            </a:r>
            <a:r>
              <a:rPr lang="en-GB" dirty="0" smtClean="0"/>
              <a:t>.” [</a:t>
            </a:r>
            <a:r>
              <a:rPr lang="en-GB" dirty="0">
                <a:hlinkClick r:id="rId2"/>
              </a:rPr>
              <a:t>http://</a:t>
            </a:r>
            <a:r>
              <a:rPr lang="en-GB" dirty="0" smtClean="0">
                <a:hlinkClick r:id="rId2"/>
              </a:rPr>
              <a:t>datainteroperability.org</a:t>
            </a:r>
            <a:r>
              <a:rPr lang="en-GB" dirty="0" smtClean="0"/>
              <a:t>]</a:t>
            </a:r>
          </a:p>
          <a:p>
            <a:pPr marL="0" indent="0">
              <a:buNone/>
            </a:pPr>
            <a:endParaRPr lang="en-GB" dirty="0"/>
          </a:p>
          <a:p>
            <a:pPr marL="0" indent="0">
              <a:buNone/>
            </a:pPr>
            <a:r>
              <a:rPr lang="en-GB" dirty="0" smtClean="0"/>
              <a:t>FAIR data principles: Come from data science research, published in 2016</a:t>
            </a:r>
            <a:endParaRPr lang="en-GB" dirty="0"/>
          </a:p>
          <a:p>
            <a:pPr marL="0" indent="0">
              <a:buNone/>
            </a:pPr>
            <a:endParaRPr lang="en-GB" dirty="0" smtClean="0"/>
          </a:p>
        </p:txBody>
      </p:sp>
      <p:sp>
        <p:nvSpPr>
          <p:cNvPr id="4" name="Rectangular Callout 3"/>
          <p:cNvSpPr/>
          <p:nvPr/>
        </p:nvSpPr>
        <p:spPr bwMode="auto">
          <a:xfrm>
            <a:off x="6516216" y="0"/>
            <a:ext cx="2627784" cy="2283718"/>
          </a:xfrm>
          <a:prstGeom prst="wedgeRectCallout">
            <a:avLst>
              <a:gd name="adj1" fmla="val -65155"/>
              <a:gd name="adj2" fmla="val -20624"/>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dirty="0" smtClean="0"/>
              <a:t>Integrate = "ability </a:t>
            </a:r>
            <a:r>
              <a:rPr lang="en-GB" dirty="0"/>
              <a:t>of a system to work with or use the parts or equipment of another system“ [</a:t>
            </a:r>
            <a:r>
              <a:rPr lang="en-GB" dirty="0" smtClean="0"/>
              <a:t>Merriam-Webster]</a:t>
            </a:r>
            <a:endParaRPr kumimoji="0" lang="en-GB"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41416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BGS template 2014">
  <a:themeElements>
    <a:clrScheme name="New BGS template_2009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990099"/>
      </a:folHlink>
    </a:clrScheme>
    <a:fontScheme name="New BGS template_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w BGS template_20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BGS template_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BGS template_2009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BGS template_2009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BGS template_20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BGS template_20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BGS template_20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ew BGS template_2009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B2B2B2"/>
        </a:folHlink>
      </a:clrScheme>
      <a:clrMap bg1="lt1" tx1="dk1" bg2="lt2" tx2="dk2" accent1="accent1" accent2="accent2" accent3="accent3" accent4="accent4" accent5="accent5" accent6="accent6" hlink="hlink" folHlink="folHlink"/>
    </a:extraClrScheme>
    <a:extraClrScheme>
      <a:clrScheme name="New BGS template_2009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9900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0C3FBA62-2F9A-4009-A9CC-4C6A1D6FE7CE}" vid="{65D76B3C-055C-4E38-A39D-9AE8BE3E19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presentation_widescreen2018</Template>
  <TotalTime>203</TotalTime>
  <Words>2346</Words>
  <Application>Microsoft Office PowerPoint</Application>
  <PresentationFormat>On-screen Show (16:9)</PresentationFormat>
  <Paragraphs>347</Paragraphs>
  <Slides>30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Narrow</vt:lpstr>
      <vt:lpstr>Calibri</vt:lpstr>
      <vt:lpstr>Courier New</vt:lpstr>
      <vt:lpstr>Times New Roman</vt:lpstr>
      <vt:lpstr>Wingdings</vt:lpstr>
      <vt:lpstr>NEW BGS template 2014</vt:lpstr>
      <vt:lpstr>Geomagnetism and the European Plate Observing System (EPOS)</vt:lpstr>
      <vt:lpstr>EPOS Vision</vt:lpstr>
      <vt:lpstr>EPOS Mission</vt:lpstr>
      <vt:lpstr>EPOS</vt:lpstr>
      <vt:lpstr>EPOS Phases</vt:lpstr>
      <vt:lpstr>EPOS Organisation</vt:lpstr>
      <vt:lpstr>EPOS Geoscience Data Sets</vt:lpstr>
      <vt:lpstr>EPOS Geomagnetic Data Sets</vt:lpstr>
      <vt:lpstr>How Do We Integrate?</vt:lpstr>
      <vt:lpstr>EPOS “FAIR” Data - Findable</vt:lpstr>
      <vt:lpstr>EPOS “FAIR” Data - Accessible</vt:lpstr>
      <vt:lpstr>EPOS “FAIR” Data - Interoperable</vt:lpstr>
      <vt:lpstr>EPOS “FAIR” Data - Reusable</vt:lpstr>
      <vt:lpstr>EPOS Metadata &amp; Geomagnetism</vt:lpstr>
      <vt:lpstr>Geomag Metadata - What We Record</vt:lpstr>
      <vt:lpstr>Geomag Metadata – Design Goals</vt:lpstr>
      <vt:lpstr>Geomag Metadata – The Schema</vt:lpstr>
      <vt:lpstr>Geomag Metadata - Progress</vt:lpstr>
      <vt:lpstr>EPOS Metadata – EPOS DCAT AP</vt:lpstr>
      <vt:lpstr>EPOS DCAT – EG INTERMAGNET</vt:lpstr>
      <vt:lpstr>EPOS DCAT – EG INTERMAGNET</vt:lpstr>
      <vt:lpstr>EPOS Metadata - CERIF</vt:lpstr>
      <vt:lpstr>EPOS Metadata &amp; Geomagnetism</vt:lpstr>
      <vt:lpstr>EPOS Data - User Interface</vt:lpstr>
      <vt:lpstr>EPOS Data - User Interface</vt:lpstr>
      <vt:lpstr>EPOS Data – Time Series</vt:lpstr>
      <vt:lpstr>EPOS Data – Time Series</vt:lpstr>
      <vt:lpstr>EPOS Data – Data Processing</vt:lpstr>
      <vt:lpstr>EPOS Other Work</vt:lpstr>
      <vt:lpstr>EPOS Future</vt:lpstr>
    </vt:vector>
  </TitlesOfParts>
  <Manager>Ian Jackson</Manager>
  <Company>The British Geological Survey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 Simon M.</dc:creator>
  <cp:lastModifiedBy>Flower, Simon M.</cp:lastModifiedBy>
  <cp:revision>27</cp:revision>
  <cp:lastPrinted>2000-04-13T10:01:09Z</cp:lastPrinted>
  <dcterms:created xsi:type="dcterms:W3CDTF">2019-07-09T09:23:43Z</dcterms:created>
  <dcterms:modified xsi:type="dcterms:W3CDTF">2019-07-12T12:18:45Z</dcterms:modified>
</cp:coreProperties>
</file>