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4.png" ContentType="image/png"/>
  <Override PartName="/ppt/media/image12.png" ContentType="image/png"/>
  <Override PartName="/ppt/media/image11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4.png" ContentType="image/png"/>
  <Override PartName="/ppt/media/image25.png" ContentType="image/png"/>
  <Override PartName="/ppt/media/image27.png" ContentType="image/png"/>
  <Override PartName="/ppt/media/image28.png" ContentType="image/png"/>
  <Override PartName="/ppt/media/image30.png" ContentType="image/png"/>
  <Override PartName="/ppt/media/image31.png" ContentType="image/png"/>
  <Override PartName="/ppt/media/image33.png" ContentType="image/png"/>
  <Override PartName="/ppt/media/media6.wav" ContentType="audio/x-wav"/>
  <Override PartName="/ppt/media/media4.wav" ContentType="audio/x-wav"/>
  <Override PartName="/ppt/media/image3.png" ContentType="image/png"/>
  <Override PartName="/ppt/media/image1.png" ContentType="image/png"/>
  <Override PartName="/ppt/media/image5.png" ContentType="image/png"/>
  <Override PartName="/ppt/media/image2.png" ContentType="image/png"/>
  <Override PartName="/ppt/media/image7.png" ContentType="image/png"/>
  <Override PartName="/ppt/media/image8.png" ContentType="image/png"/>
  <Override PartName="/ppt/media/image9.png" ContentType="image/png"/>
  <Override PartName="/ppt/media/media13.wav" ContentType="audio/x-wav"/>
  <Override PartName="/ppt/media/media26.wav" ContentType="audio/x-wav"/>
  <Override PartName="/ppt/media/media19.wav" ContentType="audio/x-wav"/>
  <Override PartName="/ppt/media/media23.wav" ContentType="audio/x-wav"/>
  <Override PartName="/ppt/media/media16.wav" ContentType="audio/x-wav"/>
  <Override PartName="/ppt/media/media29.wav" ContentType="audio/x-wav"/>
  <Override PartName="/ppt/media/media32.wav" ContentType="audio/x-wav"/>
  <Override PartName="/ppt/media/media10.wav" ContentType="audio/x-wav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457200" y="70416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57200" y="70416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-9360" y="-7200"/>
            <a:ext cx="916272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4381560" y="-7200"/>
            <a:ext cx="47620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" name="Group 3"/>
          <p:cNvGrpSpPr/>
          <p:nvPr/>
        </p:nvGrpSpPr>
        <p:grpSpPr>
          <a:xfrm>
            <a:off x="-29160" y="-16560"/>
            <a:ext cx="9197640" cy="1086120"/>
            <a:chOff x="-29160" y="-16560"/>
            <a:chExt cx="9197640" cy="1086120"/>
          </a:xfrm>
        </p:grpSpPr>
        <p:sp>
          <p:nvSpPr>
            <p:cNvPr id="3" name="CustomShape 4"/>
            <p:cNvSpPr/>
            <p:nvPr/>
          </p:nvSpPr>
          <p:spPr>
            <a:xfrm rot="21435600">
              <a:off x="-18720" y="201960"/>
              <a:ext cx="9162720" cy="64872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CustomShape 5"/>
            <p:cNvSpPr/>
            <p:nvPr/>
          </p:nvSpPr>
          <p:spPr>
            <a:xfrm rot="21435600">
              <a:off x="-14040" y="275400"/>
              <a:ext cx="9175320" cy="52992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533520" y="1371600"/>
            <a:ext cx="7851240" cy="1828440"/>
          </a:xfrm>
          <a:prstGeom prst="rect">
            <a:avLst/>
          </a:prstGeom>
        </p:spPr>
        <p:txBody>
          <a:bodyPr lIns="0" rIns="18360" tIns="0" bIns="0" anchor="b">
            <a:normAutofit/>
          </a:bodyPr>
          <a:p>
            <a:pPr algn="r">
              <a:lnSpc>
                <a:spcPct val="100000"/>
              </a:lnSpc>
            </a:pPr>
            <a:r>
              <a:rPr b="1" lang="en-US" sz="5600" spc="-1" strike="noStrike">
                <a:solidFill>
                  <a:srgbClr val="50e0ea"/>
                </a:solidFill>
                <a:latin typeface="Calibri"/>
              </a:rPr>
              <a:t>Click to edit Master title style</a:t>
            </a:r>
            <a:endParaRPr b="0" lang="en-US" sz="5600" spc="-1" strike="noStrike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fld id="{57B66B28-3B57-4CEE-B37F-43FDD663E43E}" type="datetime">
              <a:rPr b="0" lang="en-US" sz="1200" spc="-1" strike="noStrike">
                <a:solidFill>
                  <a:srgbClr val="d1eaed"/>
                </a:solidFill>
                <a:latin typeface="Constantia"/>
              </a:rPr>
              <a:t>3/22/21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2666880" y="6356520"/>
            <a:ext cx="3352320" cy="3646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7924680" y="6356520"/>
            <a:ext cx="761760" cy="3646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6323CD4-04DC-4E58-98F5-5F648FCA5C6D}" type="slidenum">
              <a:rPr b="0" lang="en-US" sz="1200" spc="-1" strike="noStrike">
                <a:solidFill>
                  <a:srgbClr val="d1eaed"/>
                </a:solidFill>
                <a:latin typeface="Constantia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ffffff"/>
                </a:solidFill>
                <a:latin typeface="Constantia"/>
              </a:rPr>
              <a:t>Format des Gliederungstextes durch Klicken bearbeiten</a:t>
            </a:r>
            <a:endParaRPr b="0" lang="en-US" sz="2600" spc="-1" strike="noStrike">
              <a:solidFill>
                <a:srgbClr val="ffffff"/>
              </a:solidFill>
              <a:latin typeface="Constanti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ffffff"/>
                </a:solidFill>
                <a:latin typeface="Constantia"/>
              </a:rPr>
              <a:t>Zweite Gliederungsebene</a:t>
            </a:r>
            <a:endParaRPr b="0" lang="en-US" sz="2100" spc="-1" strike="noStrike">
              <a:solidFill>
                <a:srgbClr val="ffffff"/>
              </a:solidFill>
              <a:latin typeface="Constanti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Constantia"/>
              </a:rPr>
              <a:t>Dritte Gliederungsebene</a:t>
            </a:r>
            <a:endParaRPr b="0" lang="en-US" sz="2000" spc="-1" strike="noStrike">
              <a:solidFill>
                <a:srgbClr val="ffffff"/>
              </a:solidFill>
              <a:latin typeface="Constanti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Constantia"/>
              </a:rPr>
              <a:t>Vierte Gliederungsebene</a:t>
            </a:r>
            <a:endParaRPr b="0" lang="en-US" sz="2000" spc="-1" strike="noStrike">
              <a:solidFill>
                <a:srgbClr val="ffffff"/>
              </a:solidFill>
              <a:latin typeface="Constanti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Constantia"/>
              </a:rPr>
              <a:t>Fünfte Gliederungsebene</a:t>
            </a:r>
            <a:endParaRPr b="0" lang="en-US" sz="2000" spc="-1" strike="noStrike">
              <a:solidFill>
                <a:srgbClr val="ffffff"/>
              </a:solidFill>
              <a:latin typeface="Constanti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Constantia"/>
              </a:rPr>
              <a:t>Sechste Gliederungsebene</a:t>
            </a:r>
            <a:endParaRPr b="0" lang="en-US" sz="2000" spc="-1" strike="noStrike">
              <a:solidFill>
                <a:srgbClr val="ffffff"/>
              </a:solidFill>
              <a:latin typeface="Constanti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Constantia"/>
              </a:rPr>
              <a:t>Siebte Gliederungsebene</a:t>
            </a:r>
            <a:endParaRPr b="0" lang="en-US" sz="2000" spc="-1" strike="noStrike">
              <a:solidFill>
                <a:srgbClr val="ffffff"/>
              </a:solidFill>
              <a:latin typeface="Constanti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-9360" y="-7200"/>
            <a:ext cx="916272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2"/>
          <p:cNvSpPr/>
          <p:nvPr/>
        </p:nvSpPr>
        <p:spPr>
          <a:xfrm>
            <a:off x="4381560" y="-7200"/>
            <a:ext cx="47620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8" name="Group 3"/>
          <p:cNvGrpSpPr/>
          <p:nvPr/>
        </p:nvGrpSpPr>
        <p:grpSpPr>
          <a:xfrm>
            <a:off x="-29160" y="-16560"/>
            <a:ext cx="9197640" cy="1086120"/>
            <a:chOff x="-29160" y="-16560"/>
            <a:chExt cx="9197640" cy="1086120"/>
          </a:xfrm>
        </p:grpSpPr>
        <p:sp>
          <p:nvSpPr>
            <p:cNvPr id="49" name="CustomShape 4"/>
            <p:cNvSpPr/>
            <p:nvPr/>
          </p:nvSpPr>
          <p:spPr>
            <a:xfrm rot="21435600">
              <a:off x="-18720" y="201960"/>
              <a:ext cx="9162720" cy="64872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" name="CustomShape 5"/>
            <p:cNvSpPr/>
            <p:nvPr/>
          </p:nvSpPr>
          <p:spPr>
            <a:xfrm rot="21435600">
              <a:off x="-14040" y="275400"/>
              <a:ext cx="9175320" cy="52992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1" name="PlaceHolder 6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45000" bIns="0" anchor="b">
            <a:no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4617b"/>
                </a:solidFill>
                <a:latin typeface="Calibri"/>
              </a:rPr>
              <a:t>Click to edit Master title style</a:t>
            </a:r>
            <a:endParaRPr b="0" lang="en-US" sz="5000" spc="-1" strike="noStrike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52" name="Picture 7" descr=""/>
          <p:cNvPicPr/>
          <p:nvPr/>
        </p:nvPicPr>
        <p:blipFill>
          <a:blip r:embed="rId3"/>
          <a:stretch/>
        </p:blipFill>
        <p:spPr>
          <a:xfrm>
            <a:off x="237240" y="6093360"/>
            <a:ext cx="833040" cy="71208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2" descr="C:\Users\Stephan\Desktop\poster\logo.png"/>
          <p:cNvPicPr/>
          <p:nvPr/>
        </p:nvPicPr>
        <p:blipFill>
          <a:blip r:embed="rId4"/>
          <a:stretch/>
        </p:blipFill>
        <p:spPr>
          <a:xfrm>
            <a:off x="7668360" y="6393240"/>
            <a:ext cx="1212480" cy="275760"/>
          </a:xfrm>
          <a:prstGeom prst="rect">
            <a:avLst/>
          </a:prstGeom>
          <a:ln w="0">
            <a:noFill/>
          </a:ln>
        </p:spPr>
      </p:pic>
      <p:sp>
        <p:nvSpPr>
          <p:cNvPr id="54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Constantia"/>
              </a:rPr>
              <a:t>Format des Gliederungstextes durch Klicken bearbeiten</a:t>
            </a:r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000000"/>
                </a:solidFill>
                <a:latin typeface="Constantia"/>
              </a:rPr>
              <a:t>Zweite Gliederungsebene</a:t>
            </a:r>
            <a:endParaRPr b="0" lang="en-US" sz="2100" spc="-1" strike="noStrike">
              <a:solidFill>
                <a:srgbClr val="000000"/>
              </a:solidFill>
              <a:latin typeface="Constanti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onstantia"/>
              </a:rPr>
              <a:t>Dritte Gliederungsebene</a:t>
            </a:r>
            <a:endParaRPr b="0" lang="en-US" sz="2000" spc="-1" strike="noStrike">
              <a:solidFill>
                <a:srgbClr val="000000"/>
              </a:solidFill>
              <a:latin typeface="Constanti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onstantia"/>
              </a:rPr>
              <a:t>Vierte Gliederungsebene</a:t>
            </a:r>
            <a:endParaRPr b="0" lang="en-US" sz="2000" spc="-1" strike="noStrike">
              <a:solidFill>
                <a:srgbClr val="000000"/>
              </a:solidFill>
              <a:latin typeface="Constanti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onstantia"/>
              </a:rPr>
              <a:t>Fünfte Gliederungsebene</a:t>
            </a:r>
            <a:endParaRPr b="0" lang="en-US" sz="2000" spc="-1" strike="noStrike">
              <a:solidFill>
                <a:srgbClr val="000000"/>
              </a:solidFill>
              <a:latin typeface="Constanti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onstantia"/>
              </a:rPr>
              <a:t>Sechste Gliederungsebene</a:t>
            </a:r>
            <a:endParaRPr b="0" lang="en-US" sz="2000" spc="-1" strike="noStrike">
              <a:solidFill>
                <a:srgbClr val="000000"/>
              </a:solidFill>
              <a:latin typeface="Constanti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onstantia"/>
              </a:rPr>
              <a:t>Siebte Gliederungsebene</a:t>
            </a:r>
            <a:endParaRPr b="0" lang="en-US" sz="20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audio" Target="../media/media4.wav"/><Relationship Id="rId2" Type="http://schemas.microsoft.com/office/2007/relationships/media" Target="../media/media4.wav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audio" Target="../media/media32.wav"/><Relationship Id="rId3" Type="http://schemas.microsoft.com/office/2007/relationships/media" Target="../media/media32.wav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audio" Target="../media/media6.wav"/><Relationship Id="rId2" Type="http://schemas.microsoft.com/office/2007/relationships/media" Target="../media/media6.wav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audio" Target="../media/media10.wav"/><Relationship Id="rId4" Type="http://schemas.microsoft.com/office/2007/relationships/media" Target="../media/media10.wav"/><Relationship Id="rId5" Type="http://schemas.openxmlformats.org/officeDocument/2006/relationships/image" Target="../media/image11.png"/><Relationship Id="rId6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audio" Target="../media/media13.wav"/><Relationship Id="rId3" Type="http://schemas.microsoft.com/office/2007/relationships/media" Target="../media/media13.wav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audio" Target="../media/media16.wav"/><Relationship Id="rId3" Type="http://schemas.microsoft.com/office/2007/relationships/media" Target="../media/media16.wav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audio" Target="../media/media19.wav"/><Relationship Id="rId3" Type="http://schemas.microsoft.com/office/2007/relationships/media" Target="../media/media19.wav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audio" Target="../media/media23.wav"/><Relationship Id="rId4" Type="http://schemas.microsoft.com/office/2007/relationships/media" Target="../media/media23.wav"/><Relationship Id="rId5" Type="http://schemas.openxmlformats.org/officeDocument/2006/relationships/image" Target="../media/image24.png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audio" Target="../media/media26.wav"/><Relationship Id="rId3" Type="http://schemas.microsoft.com/office/2007/relationships/media" Target="../media/media26.wav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audio" Target="../media/media29.wav"/><Relationship Id="rId3" Type="http://schemas.microsoft.com/office/2007/relationships/media" Target="../media/media29.wav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533520" y="1371600"/>
            <a:ext cx="7851240" cy="1828440"/>
          </a:xfrm>
          <a:prstGeom prst="rect">
            <a:avLst/>
          </a:prstGeom>
          <a:noFill/>
          <a:ln w="0">
            <a:noFill/>
          </a:ln>
        </p:spPr>
        <p:txBody>
          <a:bodyPr lIns="0" rIns="18360" tIns="0" bIns="0" anchor="b">
            <a:noAutofit/>
          </a:bodyPr>
          <a:p>
            <a:pPr algn="r">
              <a:lnSpc>
                <a:spcPct val="100000"/>
              </a:lnSpc>
            </a:pPr>
            <a:r>
              <a:rPr b="1" lang="en-GB" sz="5600" spc="-1" strike="noStrike">
                <a:solidFill>
                  <a:srgbClr val="50e0ea"/>
                </a:solidFill>
                <a:latin typeface="Calibri"/>
              </a:rPr>
              <a:t>Next version of </a:t>
            </a:r>
            <a:br/>
            <a:r>
              <a:rPr b="1" lang="en-GB" sz="5600" spc="-1" strike="noStrike">
                <a:solidFill>
                  <a:srgbClr val="50e0ea"/>
                </a:solidFill>
                <a:latin typeface="Calibri"/>
              </a:rPr>
              <a:t>the technical manual</a:t>
            </a:r>
            <a:endParaRPr b="0" lang="en-US" sz="5600" spc="-1" strike="noStrike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92" name="TextShape 2"/>
          <p:cNvSpPr txBox="1"/>
          <p:nvPr/>
        </p:nvSpPr>
        <p:spPr>
          <a:xfrm>
            <a:off x="533520" y="3228480"/>
            <a:ext cx="7854480" cy="1752120"/>
          </a:xfrm>
          <a:prstGeom prst="rect">
            <a:avLst/>
          </a:prstGeom>
          <a:noFill/>
          <a:ln w="0">
            <a:noFill/>
          </a:ln>
        </p:spPr>
        <p:txBody>
          <a:bodyPr lIns="0" rIns="18360" tIns="45000" bIns="45000">
            <a:noAutofit/>
          </a:bodyPr>
          <a:p>
            <a:pPr algn="r"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r>
              <a:rPr b="0" lang="en-GB" sz="2600" spc="-1" strike="noStrike">
                <a:solidFill>
                  <a:srgbClr val="ffffff"/>
                </a:solidFill>
                <a:latin typeface="Constantia"/>
              </a:rPr>
              <a:t>Towards a collaborative integration with GitHub</a:t>
            </a:r>
            <a:endParaRPr b="0" lang="de-DE" sz="2600" spc="-1" strike="noStrike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6577560" y="4149000"/>
            <a:ext cx="20296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Constantia"/>
              </a:rPr>
              <a:t>Stephan Bracke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94" name="Picture 1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8318520" y="603252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18000" p14:dur="2000"/>
    </mc:Choice>
    <mc:Fallback>
      <p:transition spd="slow" advTm="18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1475640" y="702000"/>
            <a:ext cx="6120360" cy="6386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rmAutofit fontScale="88000"/>
          </a:bodyPr>
          <a:p>
            <a:pPr>
              <a:lnSpc>
                <a:spcPct val="100000"/>
              </a:lnSpc>
            </a:pPr>
            <a:r>
              <a:rPr b="0" lang="en-GB" sz="5000" spc="-1" strike="noStrike">
                <a:solidFill>
                  <a:srgbClr val="04617b"/>
                </a:solidFill>
                <a:latin typeface="Calibri"/>
              </a:rPr>
              <a:t>Automated build: PDF </a:t>
            </a:r>
            <a:endParaRPr b="0" lang="en-US" sz="5000" spc="-1" strike="noStrike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123" name="Picture 2" descr="C:\Users\Stephan\Desktop\intermagnet\slideshowimages\tech_man_pdf.png"/>
          <p:cNvPicPr/>
          <p:nvPr/>
        </p:nvPicPr>
        <p:blipFill>
          <a:blip r:embed="rId1"/>
          <a:stretch/>
        </p:blipFill>
        <p:spPr>
          <a:xfrm>
            <a:off x="899640" y="1628640"/>
            <a:ext cx="7898760" cy="4148640"/>
          </a:xfrm>
          <a:prstGeom prst="rect">
            <a:avLst/>
          </a:prstGeom>
          <a:ln w="0">
            <a:noFill/>
          </a:ln>
        </p:spPr>
      </p:pic>
      <p:pic>
        <p:nvPicPr>
          <p:cNvPr id="124" name="Picture 1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7000" p14:dur="2000"/>
    </mc:Choice>
    <mc:Fallback>
      <p:transition spd="slow" advTm="27000"/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0" dur="1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457200" y="70416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rmAutofit/>
          </a:bodyPr>
          <a:p>
            <a:pPr>
              <a:lnSpc>
                <a:spcPct val="100000"/>
              </a:lnSpc>
            </a:pPr>
            <a:r>
              <a:rPr b="0" lang="en-GB" sz="5000" spc="-1" strike="noStrike">
                <a:solidFill>
                  <a:srgbClr val="04617b"/>
                </a:solidFill>
                <a:latin typeface="Calibri"/>
              </a:rPr>
              <a:t>What we want to achieve</a:t>
            </a:r>
            <a:endParaRPr b="0" lang="en-US" sz="50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457200" y="1935360"/>
            <a:ext cx="8229240" cy="422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marL="274320" indent="-27396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0" lang="en-GB" sz="2600" spc="-1" strike="noStrike">
                <a:solidFill>
                  <a:srgbClr val="000000"/>
                </a:solidFill>
                <a:latin typeface="Constantia"/>
              </a:rPr>
              <a:t>Make it possible to contribute on GitHub in the same way as for the intermagnet website</a:t>
            </a:r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  <a:p>
            <a:pPr marL="274320" indent="-27396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en-GB" sz="2600" spc="-1" strike="noStrike">
                <a:solidFill>
                  <a:srgbClr val="000000"/>
                </a:solidFill>
                <a:latin typeface="Constantia"/>
              </a:rPr>
              <a:t>Have full version control on it and make it available as</a:t>
            </a:r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  <a:p>
            <a:pPr lvl="1" marL="640080" indent="-24660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onstantia"/>
              </a:rPr>
              <a:t>HTML web site</a:t>
            </a:r>
            <a:endParaRPr b="0" lang="en-US" sz="2400" spc="-1" strike="noStrike">
              <a:solidFill>
                <a:srgbClr val="000000"/>
              </a:solidFill>
              <a:latin typeface="Constantia"/>
            </a:endParaRPr>
          </a:p>
          <a:p>
            <a:pPr lvl="1" marL="640080" indent="-24660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onstantia"/>
              </a:rPr>
              <a:t>Downloadable pdf </a:t>
            </a:r>
            <a:endParaRPr b="0" lang="en-US" sz="2400" spc="-1" strike="noStrike">
              <a:solidFill>
                <a:srgbClr val="000000"/>
              </a:solidFill>
              <a:latin typeface="Constantia"/>
            </a:endParaRPr>
          </a:p>
          <a:p>
            <a:endParaRPr b="0" lang="en-US" sz="2400" spc="-1" strike="noStrike">
              <a:solidFill>
                <a:srgbClr val="000000"/>
              </a:solidFill>
              <a:latin typeface="Constantia"/>
            </a:endParaRPr>
          </a:p>
          <a:p>
            <a:pPr marL="274320" indent="-27396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en-GB" sz="2600" spc="-1" strike="noStrike">
                <a:solidFill>
                  <a:srgbClr val="000000"/>
                </a:solidFill>
                <a:latin typeface="Constantia"/>
              </a:rPr>
              <a:t>Make this as automated as possible.</a:t>
            </a:r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  <a:p>
            <a:endParaRPr b="0" lang="en-US" sz="2600" spc="-1" strike="noStrike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97" name="Picture 1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8318520" y="603252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4000" p14:dur="2000"/>
    </mc:Choice>
    <mc:Fallback>
      <p:transition spd="slow" advTm="24000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2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457200" y="70416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>
              <a:lnSpc>
                <a:spcPct val="100000"/>
              </a:lnSpc>
            </a:pPr>
            <a:r>
              <a:rPr b="0" lang="en-GB" sz="5000" spc="-1" strike="noStrike">
                <a:solidFill>
                  <a:srgbClr val="04617b"/>
                </a:solidFill>
                <a:latin typeface="Calibri"/>
              </a:rPr>
              <a:t>ReStructured Text as basic files</a:t>
            </a:r>
            <a:endParaRPr b="0" lang="en-US" sz="5000" spc="-1" strike="noStrike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99" name="Picture 2" descr="C:\Users\Stephan\Desktop\intermagnet\slideshowimages\edit_rst.png"/>
          <p:cNvPicPr/>
          <p:nvPr/>
        </p:nvPicPr>
        <p:blipFill>
          <a:blip r:embed="rId1"/>
          <a:stretch/>
        </p:blipFill>
        <p:spPr>
          <a:xfrm>
            <a:off x="5580000" y="2082960"/>
            <a:ext cx="3394080" cy="390384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3" descr="C:\Users\Stephan\Desktop\intermagnet\slideshowimages\view_rst.png"/>
          <p:cNvPicPr/>
          <p:nvPr/>
        </p:nvPicPr>
        <p:blipFill>
          <a:blip r:embed="rId2"/>
          <a:stretch/>
        </p:blipFill>
        <p:spPr>
          <a:xfrm>
            <a:off x="107640" y="2087280"/>
            <a:ext cx="5270400" cy="3529080"/>
          </a:xfrm>
          <a:prstGeom prst="rect">
            <a:avLst/>
          </a:prstGeom>
          <a:ln w="0">
            <a:noFill/>
          </a:ln>
        </p:spPr>
      </p:pic>
      <p:pic>
        <p:nvPicPr>
          <p:cNvPr id="101" name="Picture 1" descr="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</p:blipFill>
        <p:spPr>
          <a:xfrm>
            <a:off x="8318520" y="603252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46000" p14:dur="2000"/>
    </mc:Choice>
    <mc:Fallback>
      <p:transition spd="slow" advTm="46000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457200" y="70416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>
              <a:lnSpc>
                <a:spcPct val="100000"/>
              </a:lnSpc>
            </a:pPr>
            <a:r>
              <a:rPr b="0" lang="en-GB" sz="5000" spc="-1" strike="noStrike">
                <a:solidFill>
                  <a:srgbClr val="04617b"/>
                </a:solidFill>
                <a:latin typeface="Calibri"/>
              </a:rPr>
              <a:t>Why not use Mark Down</a:t>
            </a:r>
            <a:endParaRPr b="0" lang="en-US" sz="50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457200" y="1935360"/>
            <a:ext cx="8229240" cy="422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de-DE" sz="2600" spc="-1" strike="noStrike"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en-GB" sz="2600" spc="-1" strike="noStrike">
                <a:solidFill>
                  <a:srgbClr val="000000"/>
                </a:solidFill>
                <a:latin typeface="Constantia"/>
              </a:rPr>
              <a:t>Mark down is limited to simple web pages</a:t>
            </a:r>
            <a:endParaRPr b="0" lang="de-DE" sz="2600" spc="-1" strike="noStrike"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en-GB" sz="2600" spc="-1" strike="noStrike">
                <a:solidFill>
                  <a:srgbClr val="000000"/>
                </a:solidFill>
                <a:latin typeface="Constantia"/>
              </a:rPr>
              <a:t>RST adds the possibilities to plugin directives :</a:t>
            </a:r>
            <a:endParaRPr b="0" lang="de-DE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de-DE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de-DE" sz="2600" spc="-1" strike="noStrike"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en-GB" sz="2600" spc="-1" strike="noStrike">
                <a:solidFill>
                  <a:srgbClr val="000000"/>
                </a:solidFill>
                <a:latin typeface="Constantia"/>
              </a:rPr>
              <a:t>Mark down lacks the possibilities to produce documents with table of content auto numbering and referencing</a:t>
            </a:r>
            <a:endParaRPr b="0" lang="de-DE" sz="2600" spc="-1" strike="noStrike">
              <a:latin typeface="Arial"/>
            </a:endParaRPr>
          </a:p>
        </p:txBody>
      </p:sp>
      <p:pic>
        <p:nvPicPr>
          <p:cNvPr id="104" name="Picture 2" descr="C:\Users\Stephan\Desktop\intermagnet\slideshowimages\directives.png"/>
          <p:cNvPicPr/>
          <p:nvPr/>
        </p:nvPicPr>
        <p:blipFill>
          <a:blip r:embed="rId1"/>
          <a:stretch/>
        </p:blipFill>
        <p:spPr>
          <a:xfrm>
            <a:off x="735480" y="3463200"/>
            <a:ext cx="7580520" cy="62928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1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9000" p14:dur="2000"/>
    </mc:Choice>
    <mc:Fallback>
      <p:transition spd="slow" advTm="29000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4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1383120" y="188640"/>
            <a:ext cx="678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rmAutofit/>
          </a:bodyPr>
          <a:p>
            <a:pPr>
              <a:lnSpc>
                <a:spcPct val="100000"/>
              </a:lnSpc>
            </a:pPr>
            <a:r>
              <a:rPr b="0" lang="en-GB" sz="5000" spc="-1" strike="noStrike">
                <a:solidFill>
                  <a:srgbClr val="04617b"/>
                </a:solidFill>
                <a:latin typeface="Calibri"/>
              </a:rPr>
              <a:t>Sphinx to power up RST</a:t>
            </a:r>
            <a:endParaRPr b="0" lang="en-US" sz="5000" spc="-1" strike="noStrike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107" name="Picture 2" descr="C:\Users\Stephan\Desktop\intermagnet\slideshowimages\sphinx.png"/>
          <p:cNvPicPr/>
          <p:nvPr/>
        </p:nvPicPr>
        <p:blipFill>
          <a:blip r:embed="rId1"/>
          <a:stretch/>
        </p:blipFill>
        <p:spPr>
          <a:xfrm>
            <a:off x="899640" y="1340640"/>
            <a:ext cx="7404480" cy="485676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1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47000" p14:dur="2000"/>
    </mc:Choice>
    <mc:Fallback>
      <p:transition spd="slow" advTm="47000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0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2483640" y="44640"/>
            <a:ext cx="48963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rmAutofit/>
          </a:bodyPr>
          <a:p>
            <a:pPr>
              <a:lnSpc>
                <a:spcPct val="100000"/>
              </a:lnSpc>
            </a:pPr>
            <a:r>
              <a:rPr b="0" lang="en-GB" sz="5000" spc="-1" strike="noStrike">
                <a:solidFill>
                  <a:srgbClr val="04617b"/>
                </a:solidFill>
                <a:latin typeface="Calibri"/>
              </a:rPr>
              <a:t>Readthedocs.org </a:t>
            </a:r>
            <a:endParaRPr b="0" lang="en-US" sz="5000" spc="-1" strike="noStrike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110" name="Picture 3" descr="C:\Users\Stephan\Desktop\intermagnet\slideshowimages\rtfd.png"/>
          <p:cNvPicPr/>
          <p:nvPr/>
        </p:nvPicPr>
        <p:blipFill>
          <a:blip r:embed="rId1"/>
          <a:stretch/>
        </p:blipFill>
        <p:spPr>
          <a:xfrm>
            <a:off x="1043640" y="1268640"/>
            <a:ext cx="7142400" cy="5040360"/>
          </a:xfrm>
          <a:prstGeom prst="rect">
            <a:avLst/>
          </a:prstGeom>
          <a:ln w="0">
            <a:noFill/>
          </a:ln>
        </p:spPr>
      </p:pic>
      <p:pic>
        <p:nvPicPr>
          <p:cNvPr id="111" name="Picture 1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6000" p14:dur="2000"/>
    </mc:Choice>
    <mc:Fallback>
      <p:transition spd="slow" advTm="26000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6" dur="1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C:\Users\Stephan\Desktop\intermagnet\slideshowimages\automated_generation.png"/>
          <p:cNvPicPr/>
          <p:nvPr/>
        </p:nvPicPr>
        <p:blipFill>
          <a:blip r:embed="rId1"/>
          <a:stretch/>
        </p:blipFill>
        <p:spPr>
          <a:xfrm>
            <a:off x="539640" y="764640"/>
            <a:ext cx="5040360" cy="313956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4" descr="C:\Users\Stephan\Desktop\intermagnet\release_github.png"/>
          <p:cNvPicPr/>
          <p:nvPr/>
        </p:nvPicPr>
        <p:blipFill>
          <a:blip r:embed="rId2"/>
          <a:stretch/>
        </p:blipFill>
        <p:spPr>
          <a:xfrm>
            <a:off x="4932000" y="4005000"/>
            <a:ext cx="3971880" cy="2354400"/>
          </a:xfrm>
          <a:prstGeom prst="rect">
            <a:avLst/>
          </a:prstGeom>
          <a:ln w="0">
            <a:noFill/>
          </a:ln>
        </p:spPr>
      </p:pic>
      <p:pic>
        <p:nvPicPr>
          <p:cNvPr id="114" name="Picture 1" descr="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</p:blipFill>
        <p:spPr>
          <a:xfrm>
            <a:off x="8318520" y="603252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65000" p14:dur="2000"/>
    </mc:Choice>
    <mc:Fallback>
      <p:transition spd="slow" advTm="65000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2" dur="1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1115640" y="269640"/>
            <a:ext cx="7293240" cy="7106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rmAutofit/>
          </a:bodyPr>
          <a:p>
            <a:pPr>
              <a:lnSpc>
                <a:spcPct val="100000"/>
              </a:lnSpc>
            </a:pPr>
            <a:r>
              <a:rPr b="0" lang="en-GB" sz="5000" spc="-1" strike="noStrike">
                <a:solidFill>
                  <a:srgbClr val="04617b"/>
                </a:solidFill>
                <a:latin typeface="Calibri"/>
              </a:rPr>
              <a:t>Automated build: website</a:t>
            </a:r>
            <a:endParaRPr b="0" lang="en-US" sz="5000" spc="-1" strike="noStrike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116" name="Picture 2" descr="C:\Users\Stephan\Desktop\intermagnet\slideshowimages\tech_man_rtfd.png"/>
          <p:cNvPicPr/>
          <p:nvPr/>
        </p:nvPicPr>
        <p:blipFill>
          <a:blip r:embed="rId1"/>
          <a:stretch/>
        </p:blipFill>
        <p:spPr>
          <a:xfrm>
            <a:off x="1331640" y="1052640"/>
            <a:ext cx="5945760" cy="514116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1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16000" p14:dur="2000"/>
    </mc:Choice>
    <mc:Fallback>
      <p:transition spd="slow" advTm="16000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8" dur="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1331640" y="548640"/>
            <a:ext cx="6120360" cy="79416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rmAutofit fontScale="44000"/>
          </a:bodyPr>
          <a:p>
            <a:pPr>
              <a:lnSpc>
                <a:spcPct val="100000"/>
              </a:lnSpc>
            </a:pPr>
            <a:r>
              <a:rPr b="0" lang="en-GB" sz="5000" spc="-1" strike="noStrike">
                <a:solidFill>
                  <a:srgbClr val="04617b"/>
                </a:solidFill>
                <a:latin typeface="Calibri"/>
              </a:rPr>
              <a:t>Automated build: website</a:t>
            </a:r>
            <a:endParaRPr b="0" lang="en-US" sz="5000" spc="-1" strike="noStrike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119" name="Picture 2" descr="C:\Users\Stephan\Desktop\intermagnet\slideshowimages\autodoc_rtfd.png"/>
          <p:cNvPicPr/>
          <p:nvPr/>
        </p:nvPicPr>
        <p:blipFill>
          <a:blip r:embed="rId1"/>
          <a:stretch/>
        </p:blipFill>
        <p:spPr>
          <a:xfrm>
            <a:off x="3276000" y="1772640"/>
            <a:ext cx="2914200" cy="3066840"/>
          </a:xfrm>
          <a:prstGeom prst="rect">
            <a:avLst/>
          </a:prstGeom>
          <a:ln w="0"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-180000" y="5215320"/>
            <a:ext cx="42379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onstantia"/>
              </a:rPr>
              <a:t>https://test-manual.readthedocs.io 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21" name="Picture 1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9000" p14:dur="2000"/>
    </mc:Choice>
    <mc:Fallback>
      <p:transition spd="slow" advTm="29000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54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272</TotalTime>
  <Application>LibreOffice/7.0.5.2.0$Linux_X86_64 LibreOffice_project/ad661f02e97d815861396c318410b55fd06b9cf2</Application>
  <AppVersion>15.0000</AppVersion>
  <Words>118</Words>
  <Paragraphs>25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2021-03-19T08:47:13Z</dcterms:created>
  <dc:creator>rmi-user</dc:creator>
  <dc:description/>
  <dc:language>de-DE</dc:language>
  <cp:lastModifiedBy/>
  <dcterms:modified xsi:type="dcterms:W3CDTF">2021-03-22T15:50:22Z</dcterms:modified>
  <cp:revision>15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10</vt:i4>
  </property>
  <property fmtid="{D5CDD505-2E9C-101B-9397-08002B2CF9AE}" pid="3" name="PresentationFormat">
    <vt:lpwstr>On-screen Show (4:3)</vt:lpwstr>
  </property>
  <property fmtid="{D5CDD505-2E9C-101B-9397-08002B2CF9AE}" pid="4" name="Slides">
    <vt:i4>10</vt:i4>
  </property>
</Properties>
</file>