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701" r:id="rId2"/>
  </p:sldMasterIdLst>
  <p:notesMasterIdLst>
    <p:notesMasterId r:id="rId8"/>
  </p:notesMasterIdLst>
  <p:sldIdLst>
    <p:sldId id="256" r:id="rId3"/>
    <p:sldId id="324" r:id="rId4"/>
    <p:sldId id="326" r:id="rId5"/>
    <p:sldId id="327" r:id="rId6"/>
    <p:sldId id="32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C70"/>
    <a:srgbClr val="002E40"/>
    <a:srgbClr val="FF7840"/>
    <a:srgbClr val="F74F79"/>
    <a:srgbClr val="FFAE3B"/>
    <a:srgbClr val="003B61"/>
    <a:srgbClr val="F0F0F0"/>
    <a:srgbClr val="E6E6E6"/>
    <a:srgbClr val="BFBFBF"/>
    <a:srgbClr val="5D5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30B02-C43D-4B8C-AB7A-40A0059B7639}" v="59" dt="2025-08-27T12:48:09.767"/>
  </p1510:revLst>
</p1510:revInfo>
</file>

<file path=ppt/tableStyles.xml><?xml version="1.0" encoding="utf-8"?>
<a:tblStyleLst xmlns:a="http://schemas.openxmlformats.org/drawingml/2006/main" def="{6CA9371B-4015-41C4-A221-EC01A6F80B7B}">
  <a:tblStyle styleId="{6CA9371B-4015-41C4-A221-EC01A6F80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4"/>
    <p:restoredTop sz="58475" autoAdjust="0"/>
  </p:normalViewPr>
  <p:slideViewPr>
    <p:cSldViewPr snapToGrid="0">
      <p:cViewPr varScale="1">
        <p:scale>
          <a:sx n="93" d="100"/>
          <a:sy n="93" d="100"/>
        </p:scale>
        <p:origin x="213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Flower - BGS" userId="42ed4080-99be-4fec-ab21-9f0a82887ff6" providerId="ADAL" clId="{59730B02-C43D-4B8C-AB7A-40A0059B7639}"/>
    <pc:docChg chg="undo custSel addSld delSld modSld">
      <pc:chgData name="Simon Flower - BGS" userId="42ed4080-99be-4fec-ab21-9f0a82887ff6" providerId="ADAL" clId="{59730B02-C43D-4B8C-AB7A-40A0059B7639}" dt="2025-09-02T14:59:59.454" v="1015" actId="20577"/>
      <pc:docMkLst>
        <pc:docMk/>
      </pc:docMkLst>
      <pc:sldChg chg="modSp mod">
        <pc:chgData name="Simon Flower - BGS" userId="42ed4080-99be-4fec-ab21-9f0a82887ff6" providerId="ADAL" clId="{59730B02-C43D-4B8C-AB7A-40A0059B7639}" dt="2025-09-02T14:59:26.586" v="997" actId="6549"/>
        <pc:sldMkLst>
          <pc:docMk/>
          <pc:sldMk cId="0" sldId="256"/>
        </pc:sldMkLst>
        <pc:spChg chg="mod">
          <ac:chgData name="Simon Flower - BGS" userId="42ed4080-99be-4fec-ab21-9f0a82887ff6" providerId="ADAL" clId="{59730B02-C43D-4B8C-AB7A-40A0059B7639}" dt="2025-08-27T12:22:30.753" v="40" actId="20577"/>
          <ac:spMkLst>
            <pc:docMk/>
            <pc:sldMk cId="0" sldId="256"/>
            <ac:spMk id="2" creationId="{5A5BCE9A-B81B-7240-80EC-566A98D7C4C2}"/>
          </ac:spMkLst>
        </pc:spChg>
        <pc:spChg chg="mod">
          <ac:chgData name="Simon Flower - BGS" userId="42ed4080-99be-4fec-ab21-9f0a82887ff6" providerId="ADAL" clId="{59730B02-C43D-4B8C-AB7A-40A0059B7639}" dt="2025-09-02T14:59:26.586" v="997" actId="6549"/>
          <ac:spMkLst>
            <pc:docMk/>
            <pc:sldMk cId="0" sldId="256"/>
            <ac:spMk id="3" creationId="{EBFFCC92-8950-8440-9F9F-76058A132C8B}"/>
          </ac:spMkLst>
        </pc:spChg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321408469" sldId="297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1521704780" sldId="298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3337887714" sldId="299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3085623601" sldId="300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4131739383" sldId="301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3366273497" sldId="302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3629449590" sldId="304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958650275" sldId="305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1449779932" sldId="306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807723408" sldId="307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2854050549" sldId="308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674914917" sldId="309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957880585" sldId="310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1475226215" sldId="311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533022993" sldId="312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681998311" sldId="313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3895876574" sldId="314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3828559129" sldId="315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1212684046" sldId="316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48501416" sldId="317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2305024887" sldId="318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3367888608" sldId="319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2052391145" sldId="320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3985648567" sldId="321"/>
        </pc:sldMkLst>
      </pc:sldChg>
      <pc:sldChg chg="del">
        <pc:chgData name="Simon Flower - BGS" userId="42ed4080-99be-4fec-ab21-9f0a82887ff6" providerId="ADAL" clId="{59730B02-C43D-4B8C-AB7A-40A0059B7639}" dt="2025-08-27T12:48:19.828" v="619" actId="47"/>
        <pc:sldMkLst>
          <pc:docMk/>
          <pc:sldMk cId="425117513" sldId="322"/>
        </pc:sldMkLst>
      </pc:sldChg>
      <pc:sldChg chg="new del">
        <pc:chgData name="Simon Flower - BGS" userId="42ed4080-99be-4fec-ab21-9f0a82887ff6" providerId="ADAL" clId="{59730B02-C43D-4B8C-AB7A-40A0059B7639}" dt="2025-08-27T12:22:50.362" v="42" actId="680"/>
        <pc:sldMkLst>
          <pc:docMk/>
          <pc:sldMk cId="53732521" sldId="323"/>
        </pc:sldMkLst>
      </pc:sldChg>
      <pc:sldChg chg="add del">
        <pc:chgData name="Simon Flower - BGS" userId="42ed4080-99be-4fec-ab21-9f0a82887ff6" providerId="ADAL" clId="{59730B02-C43D-4B8C-AB7A-40A0059B7639}" dt="2025-08-27T12:25:13.605" v="44"/>
        <pc:sldMkLst>
          <pc:docMk/>
          <pc:sldMk cId="4132254998" sldId="323"/>
        </pc:sldMkLst>
      </pc:sldChg>
      <pc:sldChg chg="addSp delSp modSp add mod">
        <pc:chgData name="Simon Flower - BGS" userId="42ed4080-99be-4fec-ab21-9f0a82887ff6" providerId="ADAL" clId="{59730B02-C43D-4B8C-AB7A-40A0059B7639}" dt="2025-08-27T12:31:48.264" v="499" actId="20577"/>
        <pc:sldMkLst>
          <pc:docMk/>
          <pc:sldMk cId="3444014856" sldId="324"/>
        </pc:sldMkLst>
        <pc:spChg chg="add mod">
          <ac:chgData name="Simon Flower - BGS" userId="42ed4080-99be-4fec-ab21-9f0a82887ff6" providerId="ADAL" clId="{59730B02-C43D-4B8C-AB7A-40A0059B7639}" dt="2025-08-27T12:31:48.264" v="499" actId="20577"/>
          <ac:spMkLst>
            <pc:docMk/>
            <pc:sldMk cId="3444014856" sldId="324"/>
            <ac:spMk id="2" creationId="{603443F6-4768-51D3-472F-017953821E8D}"/>
          </ac:spMkLst>
        </pc:spChg>
        <pc:spChg chg="mod">
          <ac:chgData name="Simon Flower - BGS" userId="42ed4080-99be-4fec-ab21-9f0a82887ff6" providerId="ADAL" clId="{59730B02-C43D-4B8C-AB7A-40A0059B7639}" dt="2025-08-27T12:27:35.135" v="82" actId="20577"/>
          <ac:spMkLst>
            <pc:docMk/>
            <pc:sldMk cId="3444014856" sldId="324"/>
            <ac:spMk id="25" creationId="{22078B9A-99E5-C640-78D5-306813D55AC8}"/>
          </ac:spMkLst>
        </pc:spChg>
        <pc:picChg chg="add mod">
          <ac:chgData name="Simon Flower - BGS" userId="42ed4080-99be-4fec-ab21-9f0a82887ff6" providerId="ADAL" clId="{59730B02-C43D-4B8C-AB7A-40A0059B7639}" dt="2025-08-27T12:26:26.461" v="52" actId="167"/>
          <ac:picMkLst>
            <pc:docMk/>
            <pc:sldMk cId="3444014856" sldId="324"/>
            <ac:picMk id="1026" creationId="{A420BAB6-7920-F43A-FF9F-C9BC3B8CB81A}"/>
          </ac:picMkLst>
        </pc:picChg>
      </pc:sldChg>
      <pc:sldChg chg="modSp new del mod">
        <pc:chgData name="Simon Flower - BGS" userId="42ed4080-99be-4fec-ab21-9f0a82887ff6" providerId="ADAL" clId="{59730B02-C43D-4B8C-AB7A-40A0059B7639}" dt="2025-08-27T12:48:19.828" v="619" actId="47"/>
        <pc:sldMkLst>
          <pc:docMk/>
          <pc:sldMk cId="1302369144" sldId="325"/>
        </pc:sldMkLst>
      </pc:sldChg>
      <pc:sldChg chg="addSp delSp modSp new mod">
        <pc:chgData name="Simon Flower - BGS" userId="42ed4080-99be-4fec-ab21-9f0a82887ff6" providerId="ADAL" clId="{59730B02-C43D-4B8C-AB7A-40A0059B7639}" dt="2025-08-27T12:46:47.703" v="605" actId="1076"/>
        <pc:sldMkLst>
          <pc:docMk/>
          <pc:sldMk cId="379499127" sldId="326"/>
        </pc:sldMkLst>
        <pc:spChg chg="mod">
          <ac:chgData name="Simon Flower - BGS" userId="42ed4080-99be-4fec-ab21-9f0a82887ff6" providerId="ADAL" clId="{59730B02-C43D-4B8C-AB7A-40A0059B7639}" dt="2025-08-27T12:46:47.703" v="605" actId="1076"/>
          <ac:spMkLst>
            <pc:docMk/>
            <pc:sldMk cId="379499127" sldId="326"/>
            <ac:spMk id="3" creationId="{75507068-347E-735A-15D4-27E9E7934799}"/>
          </ac:spMkLst>
        </pc:spChg>
        <pc:spChg chg="add mod">
          <ac:chgData name="Simon Flower - BGS" userId="42ed4080-99be-4fec-ab21-9f0a82887ff6" providerId="ADAL" clId="{59730B02-C43D-4B8C-AB7A-40A0059B7639}" dt="2025-08-27T12:38:33.374" v="533" actId="20577"/>
          <ac:spMkLst>
            <pc:docMk/>
            <pc:sldMk cId="379499127" sldId="326"/>
            <ac:spMk id="6" creationId="{3B779B11-D583-2FA9-1970-3B8CC6A93800}"/>
          </ac:spMkLst>
        </pc:spChg>
        <pc:picChg chg="add mod">
          <ac:chgData name="Simon Flower - BGS" userId="42ed4080-99be-4fec-ab21-9f0a82887ff6" providerId="ADAL" clId="{59730B02-C43D-4B8C-AB7A-40A0059B7639}" dt="2025-08-27T12:37:59.048" v="514" actId="167"/>
          <ac:picMkLst>
            <pc:docMk/>
            <pc:sldMk cId="379499127" sldId="326"/>
            <ac:picMk id="7" creationId="{1CD73040-2257-668C-E814-34EAD8721800}"/>
          </ac:picMkLst>
        </pc:picChg>
      </pc:sldChg>
      <pc:sldChg chg="modSp add mod modNotesTx">
        <pc:chgData name="Simon Flower - BGS" userId="42ed4080-99be-4fec-ab21-9f0a82887ff6" providerId="ADAL" clId="{59730B02-C43D-4B8C-AB7A-40A0059B7639}" dt="2025-08-29T14:00:21.670" v="981" actId="20577"/>
        <pc:sldMkLst>
          <pc:docMk/>
          <pc:sldMk cId="3817372681" sldId="327"/>
        </pc:sldMkLst>
        <pc:spChg chg="mod">
          <ac:chgData name="Simon Flower - BGS" userId="42ed4080-99be-4fec-ab21-9f0a82887ff6" providerId="ADAL" clId="{59730B02-C43D-4B8C-AB7A-40A0059B7639}" dt="2025-08-27T12:47:50.049" v="618" actId="207"/>
          <ac:spMkLst>
            <pc:docMk/>
            <pc:sldMk cId="3817372681" sldId="327"/>
            <ac:spMk id="3" creationId="{274C1175-BE44-3DE9-32F5-AA801976F358}"/>
          </ac:spMkLst>
        </pc:spChg>
      </pc:sldChg>
      <pc:sldChg chg="modSp add mod">
        <pc:chgData name="Simon Flower - BGS" userId="42ed4080-99be-4fec-ab21-9f0a82887ff6" providerId="ADAL" clId="{59730B02-C43D-4B8C-AB7A-40A0059B7639}" dt="2025-09-02T14:59:59.454" v="1015" actId="20577"/>
        <pc:sldMkLst>
          <pc:docMk/>
          <pc:sldMk cId="924013288" sldId="328"/>
        </pc:sldMkLst>
        <pc:spChg chg="mod">
          <ac:chgData name="Simon Flower - BGS" userId="42ed4080-99be-4fec-ab21-9f0a82887ff6" providerId="ADAL" clId="{59730B02-C43D-4B8C-AB7A-40A0059B7639}" dt="2025-09-02T14:59:59.454" v="1015" actId="20577"/>
          <ac:spMkLst>
            <pc:docMk/>
            <pc:sldMk cId="924013288" sldId="328"/>
            <ac:spMk id="3" creationId="{930BF316-C0A2-C8BF-7238-14739D9118BF}"/>
          </ac:spMkLst>
        </pc:spChg>
        <pc:spChg chg="mod">
          <ac:chgData name="Simon Flower - BGS" userId="42ed4080-99be-4fec-ab21-9f0a82887ff6" providerId="ADAL" clId="{59730B02-C43D-4B8C-AB7A-40A0059B7639}" dt="2025-08-27T12:47:04.481" v="614" actId="20577"/>
          <ac:spMkLst>
            <pc:docMk/>
            <pc:sldMk cId="924013288" sldId="328"/>
            <ac:spMk id="6" creationId="{6B092A9C-FAA1-F3AC-67D7-83D0FAF64C9F}"/>
          </ac:spMkLst>
        </pc:spChg>
      </pc:sldChg>
      <pc:sldMasterChg chg="delSldLayout">
        <pc:chgData name="Simon Flower - BGS" userId="42ed4080-99be-4fec-ab21-9f0a82887ff6" providerId="ADAL" clId="{59730B02-C43D-4B8C-AB7A-40A0059B7639}" dt="2025-08-27T12:48:19.828" v="619" actId="47"/>
        <pc:sldMasterMkLst>
          <pc:docMk/>
          <pc:sldMasterMk cId="0" sldId="2147483651"/>
        </pc:sldMasterMkLst>
        <pc:sldLayoutChg chg="del">
          <pc:chgData name="Simon Flower - BGS" userId="42ed4080-99be-4fec-ab21-9f0a82887ff6" providerId="ADAL" clId="{59730B02-C43D-4B8C-AB7A-40A0059B7639}" dt="2025-08-27T12:48:19.828" v="619" actId="47"/>
          <pc:sldLayoutMkLst>
            <pc:docMk/>
            <pc:sldMasterMk cId="0" sldId="2147483651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33483-89F0-405D-5AC9-60A694EF9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2AC81-F564-B05D-A841-585132294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EA9EA4-7B02-EAF7-31E6-79253E2CD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AE9D9-4632-BBA4-F9EB-FF7789823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6468E-7EDB-4B1C-BC95-B9644B67AA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99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Things to demonstrate:</a:t>
            </a:r>
          </a:p>
          <a:p>
            <a:endParaRPr lang="en-GB" sz="9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 fontAlgn="ctr"/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Select observatories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1st observatory displayed shows most recent data</a:t>
            </a:r>
          </a:p>
          <a:p>
            <a:pPr lvl="0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Turn observatories </a:t>
            </a:r>
            <a:r>
              <a:rPr lang="en-GB" sz="900" b="1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off</a:t>
            </a: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and on</a:t>
            </a:r>
          </a:p>
          <a:p>
            <a:pPr lvl="0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Sort for observatories in dialog</a:t>
            </a:r>
          </a:p>
          <a:p>
            <a:pPr rtl="0" fontAlgn="ctr"/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Show date selection + back/forward</a:t>
            </a:r>
          </a:p>
          <a:p>
            <a:pPr lvl="0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Storm: 2024/05/10 – LER (no OTT)</a:t>
            </a:r>
          </a:p>
          <a:p>
            <a:pPr lvl="0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Storm: 1989/03/13 - OTT - uses WDC as well as </a:t>
            </a:r>
            <a:r>
              <a:rPr lang="en-GB" sz="9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Intermagnet</a:t>
            </a: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data</a:t>
            </a:r>
          </a:p>
          <a:p>
            <a:pPr rtl="0" fontAlgn="ctr"/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Options:</a:t>
            </a:r>
          </a:p>
          <a:p>
            <a:pPr lvl="0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Traces</a:t>
            </a:r>
          </a:p>
          <a:p>
            <a:pPr lvl="1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Show ASP and BEL – to see problems </a:t>
            </a:r>
            <a:r>
              <a:rPr lang="en-GB" sz="9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with reported data</a:t>
            </a:r>
            <a:endParaRPr lang="en-GB" sz="9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Autoscale</a:t>
            </a: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/ fixed scale</a:t>
            </a:r>
          </a:p>
          <a:p>
            <a:pPr rtl="0" fontAlgn="ctr"/>
            <a:r>
              <a:rPr lang="en-GB" sz="9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Plotly</a:t>
            </a: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+ mode bar:</a:t>
            </a:r>
          </a:p>
          <a:p>
            <a:pPr lvl="0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Double click on legend for individual trace</a:t>
            </a:r>
          </a:p>
          <a:p>
            <a:pPr lvl="0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Data statistics</a:t>
            </a:r>
          </a:p>
          <a:p>
            <a:pPr lvl="0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Data availability</a:t>
            </a:r>
          </a:p>
          <a:p>
            <a:pPr lvl="0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Zooming</a:t>
            </a:r>
          </a:p>
          <a:p>
            <a:pPr lvl="0" rtl="0" fontAlgn="ctr">
              <a:buFont typeface="Arial" panose="020B0604020202020204" pitchFamily="34" charset="0"/>
              <a:buChar char="•"/>
            </a:pPr>
            <a:r>
              <a:rPr lang="en-GB" sz="9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Image download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43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rock&#10;&#10;Description automatically generated">
            <a:extLst>
              <a:ext uri="{FF2B5EF4-FFF2-40B4-BE49-F238E27FC236}">
                <a16:creationId xmlns:a16="http://schemas.microsoft.com/office/drawing/2014/main" id="{4C9FCE5E-F81C-424C-AD17-2CD98B085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AFB122-91FD-9E45-AB0E-AE906E619773}"/>
              </a:ext>
            </a:extLst>
          </p:cNvPr>
          <p:cNvSpPr/>
          <p:nvPr userDrawn="1"/>
        </p:nvSpPr>
        <p:spPr>
          <a:xfrm>
            <a:off x="0" y="2571749"/>
            <a:ext cx="9144000" cy="257175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3325302"/>
            <a:ext cx="4326157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980842"/>
            <a:ext cx="3743325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B779B3-7409-BD4C-B0EE-AA2E9448A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03220" y="4004441"/>
            <a:ext cx="1640055" cy="68667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ake, animal, table, sitting&#10;&#10;Description automatically generated">
            <a:extLst>
              <a:ext uri="{FF2B5EF4-FFF2-40B4-BE49-F238E27FC236}">
                <a16:creationId xmlns:a16="http://schemas.microsoft.com/office/drawing/2014/main" id="{019DAE9A-2F62-9048-9C6E-B29C28849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-1" y="-1"/>
            <a:ext cx="9141291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man, sitting, bed, laying&#10;&#10;Description automatically generated">
            <a:extLst>
              <a:ext uri="{FF2B5EF4-FFF2-40B4-BE49-F238E27FC236}">
                <a16:creationId xmlns:a16="http://schemas.microsoft.com/office/drawing/2014/main" id="{D0EF5DB0-2ED7-8C45-986E-A061FA78D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black, large&#10;&#10;Description automatically generated">
            <a:extLst>
              <a:ext uri="{FF2B5EF4-FFF2-40B4-BE49-F238E27FC236}">
                <a16:creationId xmlns:a16="http://schemas.microsoft.com/office/drawing/2014/main" id="{8B0576DF-775F-7643-9374-66F9A713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0" y="0"/>
            <a:ext cx="9141291" cy="514350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5B729A64-D840-7441-BC17-D4FB63DE0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28" b="5242"/>
          <a:stretch/>
        </p:blipFill>
        <p:spPr>
          <a:xfrm>
            <a:off x="0" y="0"/>
            <a:ext cx="9142645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9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277827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1933367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3" name="Picture 2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937A7075-14AF-7240-9BB1-96556FEFD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5171" y="272021"/>
            <a:ext cx="4393656" cy="4482193"/>
          </a:xfrm>
          <a:prstGeom prst="rect">
            <a:avLst/>
          </a:prstGeom>
        </p:spPr>
      </p:pic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5689" y="2114547"/>
            <a:ext cx="3012621" cy="1456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28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0847" y="1481358"/>
            <a:ext cx="2102304" cy="584205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2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nyon, valley, nature, table&#10;&#10;Description automatically generated">
            <a:extLst>
              <a:ext uri="{FF2B5EF4-FFF2-40B4-BE49-F238E27FC236}">
                <a16:creationId xmlns:a16="http://schemas.microsoft.com/office/drawing/2014/main" id="{45C5E37C-8824-6A4D-B40C-DD3AE66D9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09" t="6209"/>
          <a:stretch/>
        </p:blipFill>
        <p:spPr>
          <a:xfrm flipH="1"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197A0CAC-3C48-1B47-B472-3E7E352D2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1935803"/>
            <a:ext cx="5214027" cy="281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6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425A6B7-9D3C-1D4C-8370-C3B962167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475901"/>
            <a:ext cx="521402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7134F2-57FC-E44C-99EB-AECE02FD9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  <p:sp>
        <p:nvSpPr>
          <p:cNvPr id="10" name="Google Shape;13;p1">
            <a:extLst>
              <a:ext uri="{FF2B5EF4-FFF2-40B4-BE49-F238E27FC236}">
                <a16:creationId xmlns:a16="http://schemas.microsoft.com/office/drawing/2014/main" id="{2BAC5DBF-5BC7-394C-9C38-81E3647AF4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659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45F2C5D5-AB7A-6844-9E4B-1A3B420551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657" t="5582" r="1" b="10087"/>
          <a:stretch/>
        </p:blipFill>
        <p:spPr>
          <a:xfrm flipH="1">
            <a:off x="1351" y="1"/>
            <a:ext cx="9142647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46D5E8-E2A5-E144-90FD-D13A9812BE4D}"/>
              </a:ext>
            </a:extLst>
          </p:cNvPr>
          <p:cNvSpPr/>
          <p:nvPr userDrawn="1"/>
        </p:nvSpPr>
        <p:spPr>
          <a:xfrm>
            <a:off x="0" y="0"/>
            <a:ext cx="9141291" cy="51435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197A0CAC-3C48-1B47-B472-3E7E352D2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1935803"/>
            <a:ext cx="5214027" cy="281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6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425A6B7-9D3C-1D4C-8370-C3B962167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475901"/>
            <a:ext cx="521402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335F1A-C1B1-C648-9AE5-72469210A9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  <p:sp>
        <p:nvSpPr>
          <p:cNvPr id="10" name="Google Shape;13;p1">
            <a:extLst>
              <a:ext uri="{FF2B5EF4-FFF2-40B4-BE49-F238E27FC236}">
                <a16:creationId xmlns:a16="http://schemas.microsoft.com/office/drawing/2014/main" id="{2BAC5DBF-5BC7-394C-9C38-81E3647AF4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A picture containing drawing, necklace&#10;&#10;Description automatically generated">
            <a:extLst>
              <a:ext uri="{FF2B5EF4-FFF2-40B4-BE49-F238E27FC236}">
                <a16:creationId xmlns:a16="http://schemas.microsoft.com/office/drawing/2014/main" id="{04C83323-4A45-4948-B303-EC9D1FB844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39710" y="1648131"/>
            <a:ext cx="1752465" cy="17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B1FF3C1C-1EEA-1241-B3C3-AB92C72DC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746" b="17716"/>
          <a:stretch/>
        </p:blipFill>
        <p:spPr>
          <a:xfrm>
            <a:off x="5559304" y="309996"/>
            <a:ext cx="3584696" cy="4833504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A763943-7247-F24F-A0F9-40F84E72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656"/>
          <a:stretch/>
        </p:blipFill>
        <p:spPr>
          <a:xfrm>
            <a:off x="4151587" y="1200151"/>
            <a:ext cx="4992413" cy="318546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7900" y="1425575"/>
            <a:ext cx="4044950" cy="26066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Google Shape;20;p3">
            <a:extLst>
              <a:ext uri="{FF2B5EF4-FFF2-40B4-BE49-F238E27FC236}">
                <a16:creationId xmlns:a16="http://schemas.microsoft.com/office/drawing/2014/main" id="{D5FF3193-7DB7-5348-B525-304C30BD20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375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21;p3">
            <a:extLst>
              <a:ext uri="{FF2B5EF4-FFF2-40B4-BE49-F238E27FC236}">
                <a16:creationId xmlns:a16="http://schemas.microsoft.com/office/drawing/2014/main" id="{3D28A9A1-2A21-4E43-B137-4CB347305B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2024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" name="Google Shape;13;p1">
            <a:extLst>
              <a:ext uri="{FF2B5EF4-FFF2-40B4-BE49-F238E27FC236}">
                <a16:creationId xmlns:a16="http://schemas.microsoft.com/office/drawing/2014/main" id="{1FB2BF3E-7E9E-CD4D-9D83-A372E435B1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4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026052B-48AF-7D4C-A4A0-8DBA4D296A44}"/>
              </a:ext>
            </a:extLst>
          </p:cNvPr>
          <p:cNvSpPr/>
          <p:nvPr userDrawn="1"/>
        </p:nvSpPr>
        <p:spPr>
          <a:xfrm>
            <a:off x="0" y="0"/>
            <a:ext cx="9144000" cy="2743199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932" y="947586"/>
            <a:ext cx="6316133" cy="857250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952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3254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7987" y="2205720"/>
            <a:ext cx="2457491" cy="2040820"/>
          </a:xfrm>
          <a:prstGeom prst="rect">
            <a:avLst/>
          </a:prstGeom>
          <a:solidFill>
            <a:schemeClr val="bg1"/>
          </a:solidFill>
          <a:ln w="6350" cap="rnd">
            <a:solidFill>
              <a:srgbClr val="AD9C70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2E40"/>
                </a:solidFill>
              </a:defRPr>
            </a:lvl1pPr>
            <a:lvl2pPr marL="584200" indent="0">
              <a:buNone/>
              <a:defRPr>
                <a:solidFill>
                  <a:srgbClr val="002E40"/>
                </a:solidFill>
              </a:defRPr>
            </a:lvl2pPr>
            <a:lvl3pPr marL="1041400" indent="0">
              <a:buNone/>
              <a:defRPr>
                <a:solidFill>
                  <a:srgbClr val="002E40"/>
                </a:solidFill>
              </a:defRPr>
            </a:lvl3pPr>
            <a:lvl4pPr marL="1498600" indent="0">
              <a:buNone/>
              <a:defRPr>
                <a:solidFill>
                  <a:srgbClr val="002E40"/>
                </a:solidFill>
              </a:defRPr>
            </a:lvl4pPr>
            <a:lvl5pPr marL="1955800" indent="0">
              <a:buNone/>
              <a:defRPr>
                <a:solidFill>
                  <a:srgbClr val="002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8B22988-CACB-254E-81C4-22746C1FD8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0F6B63B-7A25-0847-A5CD-85445E07A4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702379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94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7"/>
            <a:ext cx="8268510" cy="318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952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8B22988-CACB-254E-81C4-22746C1FD8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D9A90AB-48E1-A442-92DA-EA18BED7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74" y="1394343"/>
            <a:ext cx="8245636" cy="291500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5B55-5F9D-504F-8F31-7DF5DA9AD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4526790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Google Shape;20;p3">
            <a:extLst>
              <a:ext uri="{FF2B5EF4-FFF2-40B4-BE49-F238E27FC236}">
                <a16:creationId xmlns:a16="http://schemas.microsoft.com/office/drawing/2014/main" id="{C57C3DF7-151E-4342-8A07-A8810D521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DB8EC64-F964-B24F-8B9F-895FE3BBA0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14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026052B-48AF-7D4C-A4A0-8DBA4D296A44}"/>
              </a:ext>
            </a:extLst>
          </p:cNvPr>
          <p:cNvSpPr/>
          <p:nvPr userDrawn="1"/>
        </p:nvSpPr>
        <p:spPr>
          <a:xfrm>
            <a:off x="0" y="1"/>
            <a:ext cx="9144000" cy="125409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8B22988-CACB-254E-81C4-22746C1FD8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D9A90AB-48E1-A442-92DA-EA18BED7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74" y="1514744"/>
            <a:ext cx="3984919" cy="25679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ECD4CD1-39D8-A745-8C96-9A0825405E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92151" y="1514744"/>
            <a:ext cx="3984919" cy="25679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5B55-5F9D-504F-8F31-7DF5DA9AD7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4241800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0E96D14-D7A9-4740-A5E9-ABD88F9D30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656" y="4242341"/>
            <a:ext cx="3984919" cy="301017"/>
          </a:xfrm>
        </p:spPr>
        <p:txBody>
          <a:bodyPr/>
          <a:lstStyle>
            <a:lvl1pPr marL="127000" indent="0">
              <a:buNone/>
              <a:defRPr sz="1000" i="1">
                <a:solidFill>
                  <a:srgbClr val="002E40"/>
                </a:solidFill>
              </a:defRPr>
            </a:lvl1pPr>
            <a:lvl2pPr marL="584200" indent="0">
              <a:buNone/>
              <a:defRPr sz="1000" i="1">
                <a:solidFill>
                  <a:srgbClr val="002E40"/>
                </a:solidFill>
              </a:defRPr>
            </a:lvl2pPr>
            <a:lvl3pPr marL="1041400" indent="0">
              <a:buNone/>
              <a:defRPr sz="1000" i="1">
                <a:solidFill>
                  <a:srgbClr val="002E40"/>
                </a:solidFill>
              </a:defRPr>
            </a:lvl3pPr>
            <a:lvl4pPr marL="1498600" indent="0">
              <a:buNone/>
              <a:defRPr sz="1000" i="1">
                <a:solidFill>
                  <a:srgbClr val="002E40"/>
                </a:solidFill>
              </a:defRPr>
            </a:lvl4pPr>
            <a:lvl5pPr marL="1955800" indent="0">
              <a:buNone/>
              <a:defRPr sz="1000" i="1">
                <a:solidFill>
                  <a:srgbClr val="002E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Google Shape;20;p3">
            <a:extLst>
              <a:ext uri="{FF2B5EF4-FFF2-40B4-BE49-F238E27FC236}">
                <a16:creationId xmlns:a16="http://schemas.microsoft.com/office/drawing/2014/main" id="{C57C3DF7-151E-4342-8A07-A8810D521A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DB8EC64-F964-B24F-8B9F-895FE3BBA0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450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16A728-B8F1-7D44-91B8-B9383D9128E7}"/>
              </a:ext>
            </a:extLst>
          </p:cNvPr>
          <p:cNvSpPr/>
          <p:nvPr userDrawn="1"/>
        </p:nvSpPr>
        <p:spPr>
          <a:xfrm>
            <a:off x="2709" y="0"/>
            <a:ext cx="9141291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5" name="Google Shape;16;p2">
            <a:extLst>
              <a:ext uri="{FF2B5EF4-FFF2-40B4-BE49-F238E27FC236}">
                <a16:creationId xmlns:a16="http://schemas.microsoft.com/office/drawing/2014/main" id="{768D26F9-9925-F54D-A91C-197008A78E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1850" y="2627699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4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D3DC86-D9C7-D843-A010-09D3EECA1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50" y="2283239"/>
            <a:ext cx="5480299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3;p1">
            <a:extLst>
              <a:ext uri="{FF2B5EF4-FFF2-40B4-BE49-F238E27FC236}">
                <a16:creationId xmlns:a16="http://schemas.microsoft.com/office/drawing/2014/main" id="{995F9716-F694-334B-8A67-F8F49F46B9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5738B-A053-F84E-BF7D-2188946F8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A8FC1D-A49B-A348-8D4B-C675E4890D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6029" y="978922"/>
            <a:ext cx="1771941" cy="741896"/>
          </a:xfrm>
          <a:prstGeom prst="rect">
            <a:avLst/>
          </a:prstGeom>
        </p:spPr>
      </p:pic>
      <p:sp>
        <p:nvSpPr>
          <p:cNvPr id="10" name="Google Shape;16;p2">
            <a:extLst>
              <a:ext uri="{FF2B5EF4-FFF2-40B4-BE49-F238E27FC236}">
                <a16:creationId xmlns:a16="http://schemas.microsoft.com/office/drawing/2014/main" id="{55043254-E1C5-ED43-AC6B-0F063E225015}"/>
              </a:ext>
            </a:extLst>
          </p:cNvPr>
          <p:cNvSpPr txBox="1">
            <a:spLocks/>
          </p:cNvSpPr>
          <p:nvPr userDrawn="1"/>
        </p:nvSpPr>
        <p:spPr>
          <a:xfrm>
            <a:off x="1826341" y="3010449"/>
            <a:ext cx="5480299" cy="14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3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518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5AC9-134A-58B8-A378-6F000A46A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8DCE9-394C-94E3-AE0F-5FC755D96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FAF90-50F2-A886-B59B-C56710C4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9DFAE-9408-8F65-3591-01673D77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2A352-691D-E686-7C7D-787B743B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22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6078-39A1-C7F7-79EB-BE70B2F4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A9C8-D24F-8E41-FD1E-F03CA951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94F16-9563-45D6-8E2F-ACDA1115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82A0D-E605-86FF-0930-BAF3F4E0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4D274-81F1-62EC-73B7-D68D20D7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35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26FF-020E-8EBE-A771-981EF4AD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9BE98-FD54-0B6F-4A0F-79777E9B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6B85-2289-5ADF-3FC8-74F7E567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4F71-2A1D-DFF7-5606-2215A92E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F12E0-03AE-1F39-20DD-7CA2A652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52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7978-D8A9-BAE3-555D-0888005C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0F2A-AD1E-86CF-8844-53C79DB0C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F4DCD-AE59-8582-5A62-73AFF4D52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9368B-23C4-13F3-1CC5-5B68827F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32C9F-1586-98CB-C832-852E8793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FE23B-C3BA-5A62-7770-B3B4E8AC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323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20CB-2324-6EB6-CE27-27430F961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19887-849E-35CC-AA4E-2D974D2E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FF7B2-4296-86C1-B552-8DF06BC1E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D288F-4D8B-1B61-F8CF-46A284147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0B97F-EB4A-CF6A-7722-EC8F84319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59F01-8DD3-3BFC-E3A2-8F465D5A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93D77-1F0F-99C8-3A13-42602BB2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A901D-7B7F-F154-6E21-25B17359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139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A268-6C9F-7784-5A37-1666012E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26617-F477-AFE3-4F05-E211A804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1D0F9-A9FA-B2F4-04C6-354E8ACD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C6E26-2EDC-58F3-A1F9-34D84CE7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6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06A2C-C54E-0675-73AB-014B7FC9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E2EE2-1928-BB1D-DA7A-DF664EB9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E2E67-1768-E942-CABF-856A005F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26851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6851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55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3040-09AC-6DE6-6469-2A9B11DB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7CC1-505D-EE21-3D69-B6EC4F9C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7174B-505F-BD66-8047-FF62DAC78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81598-9D3A-8D7A-532B-B8357E2F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3E5D7-2969-CD7D-0949-5E06A9C4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D0DDE-E27D-7B0D-B936-298DADD4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50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DC40-E817-5A1F-75AA-1366E0A0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01E6E-80B1-2E48-17F7-70D8A33F4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6BC4F-C5A5-3B3E-F7B7-10457B75D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C5013-4137-AF65-7844-ED5E156C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899CD-6361-11C2-AD3B-F7C7D91D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D0908-3F83-72BF-976A-A6C22DC4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725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98BA-412C-DDC5-C38C-74170570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9E130-B1A6-3FBC-93EB-F3A985D96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2D8EF-7104-27D7-050B-1A7B057C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05FA2-886E-2364-0B26-1670646B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EB1C7-CA70-805A-F471-424CB1AC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3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A59F7-26D1-B8AE-07AF-72B5B05B8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13447-1BDA-B8CA-6B4D-47F3FD616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11696-A453-6D4E-17A5-FA99E889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D7B5-EAC4-B60F-B10E-1C277F58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ADA12-DE9D-14C1-54BA-DCBB95FB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8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7"/>
            <a:ext cx="8268510" cy="318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C6450766-EF09-6C4D-9BC5-D3EA7A146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221" t="-41306" r="40967" b="59022"/>
          <a:stretch/>
        </p:blipFill>
        <p:spPr>
          <a:xfrm>
            <a:off x="6887704" y="2101174"/>
            <a:ext cx="2256296" cy="30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6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FCD03C70-BA28-9441-9BBB-BE912D08D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0584"/>
          <a:stretch/>
        </p:blipFill>
        <p:spPr>
          <a:xfrm>
            <a:off x="1354" y="3630496"/>
            <a:ext cx="9141291" cy="1513004"/>
          </a:xfrm>
          <a:prstGeom prst="rect">
            <a:avLst/>
          </a:prstGeom>
        </p:spPr>
      </p:pic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8"/>
            <a:ext cx="8268510" cy="204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2E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52FB48A-6D18-0441-871A-1F9EF4360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3"/>
            <a:ext cx="366815" cy="36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2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, object, tree&#10;&#10;Description automatically generated">
            <a:extLst>
              <a:ext uri="{FF2B5EF4-FFF2-40B4-BE49-F238E27FC236}">
                <a16:creationId xmlns:a16="http://schemas.microsoft.com/office/drawing/2014/main" id="{51D442F6-E704-FA48-8F0B-E28B88870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259" b="14326"/>
          <a:stretch/>
        </p:blipFill>
        <p:spPr>
          <a:xfrm>
            <a:off x="0" y="3630497"/>
            <a:ext cx="9141291" cy="1513004"/>
          </a:xfrm>
          <a:prstGeom prst="rect">
            <a:avLst/>
          </a:prstGeom>
        </p:spPr>
      </p:pic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47471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rgbClr val="002E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8"/>
            <a:ext cx="8268510" cy="204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287050"/>
            <a:ext cx="8268511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2A8C0-2AF0-F34E-84F6-52A134054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nyon, valley, nature, table&#10;&#10;Description automatically generated">
            <a:extLst>
              <a:ext uri="{FF2B5EF4-FFF2-40B4-BE49-F238E27FC236}">
                <a16:creationId xmlns:a16="http://schemas.microsoft.com/office/drawing/2014/main" id="{4D7D78E3-8308-0B49-A947-F2C69AF19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859" b="27187"/>
          <a:stretch/>
        </p:blipFill>
        <p:spPr>
          <a:xfrm>
            <a:off x="1354" y="2316912"/>
            <a:ext cx="9141291" cy="2826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B2F915-BBE6-454D-92BB-233724068B08}"/>
              </a:ext>
            </a:extLst>
          </p:cNvPr>
          <p:cNvSpPr/>
          <p:nvPr userDrawn="1"/>
        </p:nvSpPr>
        <p:spPr>
          <a:xfrm>
            <a:off x="0" y="-1"/>
            <a:ext cx="9144000" cy="307394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750115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4232" y="1700490"/>
            <a:ext cx="6614444" cy="13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ctr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 sz="2000"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04235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2A8C0-2AF0-F34E-84F6-52A134054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1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arge rock&#10;&#10;Description automatically generated">
            <a:extLst>
              <a:ext uri="{FF2B5EF4-FFF2-40B4-BE49-F238E27FC236}">
                <a16:creationId xmlns:a16="http://schemas.microsoft.com/office/drawing/2014/main" id="{DCBD8CA3-C4E5-5A4E-8889-6840161CA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963" b="13154"/>
          <a:stretch/>
        </p:blipFill>
        <p:spPr>
          <a:xfrm>
            <a:off x="0" y="1857607"/>
            <a:ext cx="9141291" cy="32858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B2F915-BBE6-454D-92BB-233724068B08}"/>
              </a:ext>
            </a:extLst>
          </p:cNvPr>
          <p:cNvSpPr/>
          <p:nvPr userDrawn="1"/>
        </p:nvSpPr>
        <p:spPr>
          <a:xfrm>
            <a:off x="0" y="-1"/>
            <a:ext cx="9144000" cy="3073941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90F71D3D-3BBC-1F48-8DAE-E72088465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750115"/>
            <a:ext cx="8268511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49D16FDD-01BC-D149-9473-B1F1CF83F8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4232" y="1700490"/>
            <a:ext cx="6614444" cy="130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ctr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 sz="2000"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" name="Google Shape;13;p1">
            <a:extLst>
              <a:ext uri="{FF2B5EF4-FFF2-40B4-BE49-F238E27FC236}">
                <a16:creationId xmlns:a16="http://schemas.microsoft.com/office/drawing/2014/main" id="{CBF71A5A-DE5C-FD49-8C7C-B4C4B4F53F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A77CF24-4EF0-D642-9881-78EBAC12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504235"/>
            <a:ext cx="8268511" cy="344460"/>
          </a:xfrm>
          <a:prstGeom prst="rect">
            <a:avLst/>
          </a:prstGeom>
        </p:spPr>
        <p:txBody>
          <a:bodyPr/>
          <a:lstStyle>
            <a:lvl1pPr marL="6350" indent="0" algn="ctr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2A8C0-2AF0-F34E-84F6-52A134054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&#10;&#10;Description automatically generated">
            <a:extLst>
              <a:ext uri="{FF2B5EF4-FFF2-40B4-BE49-F238E27FC236}">
                <a16:creationId xmlns:a16="http://schemas.microsoft.com/office/drawing/2014/main" id="{3A17C72E-5BF6-7040-99E5-E32CE905A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313" t="1" r="21139" b="128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13;p1">
            <a:extLst>
              <a:ext uri="{FF2B5EF4-FFF2-40B4-BE49-F238E27FC236}">
                <a16:creationId xmlns:a16="http://schemas.microsoft.com/office/drawing/2014/main" id="{DE057FB5-7FE3-6D41-935B-8C484DFA8F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E7885-AC8C-0C49-9B40-B35ABC298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7938" y="4661242"/>
            <a:ext cx="366816" cy="366816"/>
          </a:xfrm>
          <a:prstGeom prst="rect">
            <a:avLst/>
          </a:prstGeom>
        </p:spPr>
      </p:pic>
      <p:sp>
        <p:nvSpPr>
          <p:cNvPr id="14" name="Google Shape;20;p3">
            <a:extLst>
              <a:ext uri="{FF2B5EF4-FFF2-40B4-BE49-F238E27FC236}">
                <a16:creationId xmlns:a16="http://schemas.microsoft.com/office/drawing/2014/main" id="{08C44E03-5712-FE42-909F-BC8DCE77A7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7471"/>
            <a:ext cx="4338536" cy="78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21;p3">
            <a:extLst>
              <a:ext uri="{FF2B5EF4-FFF2-40B4-BE49-F238E27FC236}">
                <a16:creationId xmlns:a16="http://schemas.microsoft.com/office/drawing/2014/main" id="{06365CC3-B5E3-2748-B596-BCA3C00586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11097"/>
            <a:ext cx="3268494" cy="318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AD9C70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3E2BF-2EEA-784A-A3E8-B2D122A91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87050"/>
            <a:ext cx="4338536" cy="344460"/>
          </a:xfrm>
          <a:prstGeom prst="rect">
            <a:avLst/>
          </a:prstGeom>
        </p:spPr>
        <p:txBody>
          <a:bodyPr/>
          <a:lstStyle>
            <a:lvl1pPr marL="6350" indent="0">
              <a:buFontTx/>
              <a:buNone/>
              <a:tabLst/>
              <a:defRPr sz="1200" cap="all" baseline="0">
                <a:solidFill>
                  <a:srgbClr val="AD9C7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8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830400" y="4754214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AD9C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99A783F-6AF8-AE4E-90D1-DE07F54E6A7E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357938" y="4661243"/>
            <a:ext cx="366815" cy="36681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1" r:id="rId2"/>
    <p:sldLayoutId id="2147483691" r:id="rId3"/>
    <p:sldLayoutId id="2147483692" r:id="rId4"/>
    <p:sldLayoutId id="2147483696" r:id="rId5"/>
    <p:sldLayoutId id="2147483697" r:id="rId6"/>
    <p:sldLayoutId id="2147483698" r:id="rId7"/>
    <p:sldLayoutId id="2147483699" r:id="rId8"/>
    <p:sldLayoutId id="2147483663" r:id="rId9"/>
    <p:sldLayoutId id="2147483679" r:id="rId10"/>
    <p:sldLayoutId id="2147483687" r:id="rId11"/>
    <p:sldLayoutId id="2147483689" r:id="rId12"/>
    <p:sldLayoutId id="2147483690" r:id="rId13"/>
    <p:sldLayoutId id="2147483686" r:id="rId14"/>
    <p:sldLayoutId id="2147483688" r:id="rId15"/>
    <p:sldLayoutId id="2147483658" r:id="rId16"/>
    <p:sldLayoutId id="2147483695" r:id="rId17"/>
    <p:sldLayoutId id="2147483684" r:id="rId18"/>
    <p:sldLayoutId id="2147483667" r:id="rId19"/>
    <p:sldLayoutId id="2147483694" r:id="rId20"/>
    <p:sldLayoutId id="2147483693" r:id="rId21"/>
    <p:sldLayoutId id="214748370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AD9C70"/>
        </a:buClr>
        <a:buFont typeface="Arial"/>
        <a:defRPr sz="1400" b="0" i="0" u="none" strike="noStrike" cap="none">
          <a:solidFill>
            <a:srgbClr val="AD9C7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43784-7F64-B8FB-32E2-676B1147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D58CE-A444-6169-7ABD-EBC967100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4FE62-222A-59DE-BBF0-00CC31E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B7F942-1326-4D6D-982D-ED33CC11F41D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539C8-F2E3-3824-3C26-1FDA9C116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FEA4F-D636-FF81-5EEB-9C7D6A530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1473C3-156D-4F40-B53E-4B405BF15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ebserver-geomag-3403-main.kube-idev.bgslcdevops.test/test/deltahviewer/deltaHViewer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CE9A-B81B-7240-80EC-566A98D7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geomagnetic activity viewer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FCC92-8950-8440-9F9F-76058A132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Simon Flower &amp; Adam Emsley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5961E-6AB7-A30A-0A75-7A80E023C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rthern Lights from 21st Oct 2003 in Crooktree, NE Scotland. Photo courtest of Jim Henderson Photography">
            <a:extLst>
              <a:ext uri="{FF2B5EF4-FFF2-40B4-BE49-F238E27FC236}">
                <a16:creationId xmlns:a16="http://schemas.microsoft.com/office/drawing/2014/main" id="{A420BAB6-7920-F43A-FF9F-C9BC3B8CB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22078B9A-99E5-C640-78D5-306813D5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541"/>
            <a:ext cx="7886700" cy="75328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Geomagnetic Activity Viewer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03443F6-4768-51D3-472F-017953821E8D}"/>
              </a:ext>
            </a:extLst>
          </p:cNvPr>
          <p:cNvSpPr txBox="1">
            <a:spLocks/>
          </p:cNvSpPr>
          <p:nvPr/>
        </p:nvSpPr>
        <p:spPr>
          <a:xfrm>
            <a:off x="522000" y="928697"/>
            <a:ext cx="8268510" cy="318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GB" dirty="0">
                <a:solidFill>
                  <a:schemeClr val="bg1"/>
                </a:solidFill>
              </a:rPr>
              <a:t>A Geomagnetic activity viewer was available when the </a:t>
            </a:r>
            <a:r>
              <a:rPr lang="en-GB" dirty="0" err="1">
                <a:solidFill>
                  <a:schemeClr val="bg1"/>
                </a:solidFill>
              </a:rPr>
              <a:t>Intermagnet</a:t>
            </a:r>
            <a:r>
              <a:rPr lang="en-GB" dirty="0">
                <a:solidFill>
                  <a:schemeClr val="bg1"/>
                </a:solidFill>
              </a:rPr>
              <a:t> data portal was hosted in Canada</a:t>
            </a:r>
          </a:p>
          <a:p>
            <a:pPr marL="0" indent="0">
              <a:buClrTx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r>
              <a:rPr lang="en-GB" dirty="0">
                <a:solidFill>
                  <a:schemeClr val="bg1"/>
                </a:solidFill>
              </a:rPr>
              <a:t>Users have expressed interest in bringing back this service</a:t>
            </a:r>
          </a:p>
          <a:p>
            <a:pPr marL="0" indent="0">
              <a:buClrTx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r>
              <a:rPr lang="en-GB" dirty="0">
                <a:solidFill>
                  <a:schemeClr val="bg1"/>
                </a:solidFill>
              </a:rPr>
              <a:t>Using data from the World Data Centre extends the timeseries</a:t>
            </a:r>
          </a:p>
          <a:p>
            <a:pPr marL="0" indent="0">
              <a:buClrTx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r>
              <a:rPr lang="en-GB" dirty="0">
                <a:solidFill>
                  <a:schemeClr val="bg1"/>
                </a:solidFill>
              </a:rPr>
              <a:t>The HAPI standard simplifies access to </a:t>
            </a:r>
            <a:r>
              <a:rPr lang="en-GB" dirty="0" err="1">
                <a:solidFill>
                  <a:schemeClr val="bg1"/>
                </a:solidFill>
              </a:rPr>
              <a:t>Intermagnet</a:t>
            </a:r>
            <a:r>
              <a:rPr lang="en-GB" dirty="0">
                <a:solidFill>
                  <a:schemeClr val="bg1"/>
                </a:solidFill>
              </a:rPr>
              <a:t> and WDC data</a:t>
            </a:r>
          </a:p>
          <a:p>
            <a:pPr marL="0" indent="0">
              <a:buClrTx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1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orthern Lights from 21st Oct 2003 in Crooktree, NE Scotland. Photo courtest of Jim Henderson Photography">
            <a:extLst>
              <a:ext uri="{FF2B5EF4-FFF2-40B4-BE49-F238E27FC236}">
                <a16:creationId xmlns:a16="http://schemas.microsoft.com/office/drawing/2014/main" id="{1CD73040-2257-668C-E814-34EAD872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507068-347E-735A-15D4-27E9E79347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39619"/>
                <a:ext cx="7886700" cy="3263504"/>
              </a:xfrm>
            </p:spPr>
            <p:txBody>
              <a:bodyPr/>
              <a:lstStyle/>
              <a:p>
                <a:r>
                  <a:rPr lang="el-GR" dirty="0">
                    <a:solidFill>
                      <a:schemeClr val="bg1"/>
                    </a:solidFill>
                  </a:rPr>
                  <a:t>Δ</a:t>
                </a:r>
                <a:r>
                  <a:rPr lang="en-GB" dirty="0">
                    <a:solidFill>
                      <a:schemeClr val="bg1"/>
                    </a:solidFill>
                  </a:rPr>
                  <a:t>H/</a:t>
                </a:r>
                <a:r>
                  <a:rPr lang="el-GR" dirty="0">
                    <a:solidFill>
                      <a:schemeClr val="bg1"/>
                    </a:solidFill>
                  </a:rPr>
                  <a:t>Δ</a:t>
                </a:r>
                <a:r>
                  <a:rPr lang="en-GB" dirty="0">
                    <a:solidFill>
                      <a:schemeClr val="bg1"/>
                    </a:solidFill>
                  </a:rPr>
                  <a:t>t – calculated how:</a:t>
                </a:r>
              </a:p>
              <a:p>
                <a:pPr lvl="1"/>
                <a:r>
                  <a:rPr lang="en-GB" dirty="0">
                    <a:solidFill>
                      <a:schemeClr val="bg1"/>
                    </a:solidFill>
                  </a:rPr>
                  <a:t>From H</a:t>
                </a:r>
              </a:p>
              <a:p>
                <a:pPr lvl="1"/>
                <a:r>
                  <a:rPr lang="en-GB" dirty="0">
                    <a:solidFill>
                      <a:schemeClr val="bg1"/>
                    </a:solidFill>
                  </a:rPr>
                  <a:t>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bg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bg1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bg1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bg1"/>
                            </a:solidFill>
                          </a:rPr>
                          <m:t>)2 + </m:t>
                        </m:r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bg1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bg1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bg1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bg1"/>
                            </a:solidFill>
                          </a:rPr>
                          <m:t>)2 </m:t>
                        </m:r>
                      </m:e>
                    </m:rad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</a:rPr>
                  <a:t>Δ</a:t>
                </a:r>
                <a:r>
                  <a:rPr lang="en-GB" dirty="0">
                    <a:solidFill>
                      <a:schemeClr val="bg1"/>
                    </a:solidFill>
                  </a:rPr>
                  <a:t>X/</a:t>
                </a:r>
                <a:r>
                  <a:rPr lang="el-GR" dirty="0">
                    <a:solidFill>
                      <a:schemeClr val="bg1"/>
                    </a:solidFill>
                  </a:rPr>
                  <a:t>Δ</a:t>
                </a:r>
                <a:r>
                  <a:rPr lang="en-GB" dirty="0">
                    <a:solidFill>
                      <a:schemeClr val="bg1"/>
                    </a:solidFill>
                  </a:rPr>
                  <a:t>t</a:t>
                </a:r>
              </a:p>
              <a:p>
                <a:r>
                  <a:rPr lang="el-GR" dirty="0">
                    <a:solidFill>
                      <a:schemeClr val="bg1"/>
                    </a:solidFill>
                  </a:rPr>
                  <a:t>Δ</a:t>
                </a:r>
                <a:r>
                  <a:rPr lang="en-GB" dirty="0">
                    <a:solidFill>
                      <a:schemeClr val="bg1"/>
                    </a:solidFill>
                  </a:rPr>
                  <a:t>Y/</a:t>
                </a:r>
                <a:r>
                  <a:rPr lang="el-GR" dirty="0">
                    <a:solidFill>
                      <a:schemeClr val="bg1"/>
                    </a:solidFill>
                  </a:rPr>
                  <a:t>Δ</a:t>
                </a:r>
                <a:r>
                  <a:rPr lang="en-GB" dirty="0">
                    <a:solidFill>
                      <a:schemeClr val="bg1"/>
                    </a:solidFill>
                  </a:rPr>
                  <a:t>t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507068-347E-735A-15D4-27E9E7934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39619"/>
                <a:ext cx="7886700" cy="3263504"/>
              </a:xfrm>
              <a:blipFill>
                <a:blip r:embed="rId3"/>
                <a:stretch>
                  <a:fillRect l="-773" t="-2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3B779B11-D583-2FA9-1970-3B8CC6A9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541"/>
            <a:ext cx="7886700" cy="75328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Geomagnetic Activity Viewer – what to show?</a:t>
            </a:r>
          </a:p>
        </p:txBody>
      </p:sp>
    </p:spTree>
    <p:extLst>
      <p:ext uri="{BB962C8B-B14F-4D97-AF65-F5344CB8AC3E}">
        <p14:creationId xmlns:p14="http://schemas.microsoft.com/office/powerpoint/2010/main" val="37949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A76B3-4E8F-58B6-F4D9-19CCEA0D0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orthern Lights from 21st Oct 2003 in Crooktree, NE Scotland. Photo courtest of Jim Henderson Photography">
            <a:extLst>
              <a:ext uri="{FF2B5EF4-FFF2-40B4-BE49-F238E27FC236}">
                <a16:creationId xmlns:a16="http://schemas.microsoft.com/office/drawing/2014/main" id="{FBF2CFFF-A2B6-D523-17AE-46D49533A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C1175-BE44-3DE9-32F5-AA801976F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http://webserver-geomag-3403-main.kube-idev.bgslcdevops.test/test/deltahviewer/deltaHViewer.html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2B578A-8FCA-7373-CC1A-49205FE1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541"/>
            <a:ext cx="7886700" cy="75328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Geomagnetic Activity Viewer</a:t>
            </a:r>
          </a:p>
        </p:txBody>
      </p:sp>
    </p:spTree>
    <p:extLst>
      <p:ext uri="{BB962C8B-B14F-4D97-AF65-F5344CB8AC3E}">
        <p14:creationId xmlns:p14="http://schemas.microsoft.com/office/powerpoint/2010/main" val="381737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A208F-FCC0-0ED7-6432-20556B003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orthern Lights from 21st Oct 2003 in Crooktree, NE Scotland. Photo courtest of Jim Henderson Photography">
            <a:extLst>
              <a:ext uri="{FF2B5EF4-FFF2-40B4-BE49-F238E27FC236}">
                <a16:creationId xmlns:a16="http://schemas.microsoft.com/office/drawing/2014/main" id="{12E483C6-9E96-86F7-E8E4-21E14EC4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BF316-C0A2-C8BF-7238-14739D911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GB" dirty="0">
                <a:solidFill>
                  <a:schemeClr val="bg1"/>
                </a:solidFill>
              </a:rPr>
              <a:t>Is it sufficiently clear how the traces are calculated?</a:t>
            </a:r>
          </a:p>
          <a:p>
            <a:pPr fontAlgn="ctr"/>
            <a:r>
              <a:rPr lang="en-GB" dirty="0">
                <a:solidFill>
                  <a:schemeClr val="bg1"/>
                </a:solidFill>
              </a:rPr>
              <a:t>Currently only works with 1-minute data - would it be useful to add 1-second data?</a:t>
            </a:r>
          </a:p>
          <a:p>
            <a:pPr fontAlgn="ctr"/>
            <a:r>
              <a:rPr lang="en-GB" dirty="0">
                <a:solidFill>
                  <a:schemeClr val="bg1"/>
                </a:solidFill>
              </a:rPr>
              <a:t>Are people interested in an app that presents a stack plot of data, e.g. for the current </a:t>
            </a:r>
            <a:r>
              <a:rPr lang="en-GB">
                <a:solidFill>
                  <a:schemeClr val="bg1"/>
                </a:solidFill>
              </a:rPr>
              <a:t>day?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092A9C-FAA1-F3AC-67D7-83D0FAF6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0541"/>
            <a:ext cx="7886700" cy="75328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2401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248</Words>
  <Application>Microsoft Office PowerPoint</Application>
  <PresentationFormat>On-screen Show (16:9)</PresentationFormat>
  <Paragraphs>43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Cambria Math</vt:lpstr>
      <vt:lpstr>Office Theme</vt:lpstr>
      <vt:lpstr>1_Office Theme</vt:lpstr>
      <vt:lpstr>A geomagnetic activity viewer</vt:lpstr>
      <vt:lpstr>Geomagnetic Activity Viewer</vt:lpstr>
      <vt:lpstr>Geomagnetic Activity Viewer – what to show?</vt:lpstr>
      <vt:lpstr>Geomagnetic Activity Viewer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Flower - BGS</dc:creator>
  <cp:lastModifiedBy>Simon Flower - BGS</cp:lastModifiedBy>
  <cp:revision>98</cp:revision>
  <dcterms:modified xsi:type="dcterms:W3CDTF">2025-09-02T15:00:00Z</dcterms:modified>
</cp:coreProperties>
</file>