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60" r:id="rId3"/>
    <p:sldId id="256" r:id="rId4"/>
    <p:sldId id="262" r:id="rId5"/>
    <p:sldId id="261"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103"/>
    <p:restoredTop sz="77149"/>
  </p:normalViewPr>
  <p:slideViewPr>
    <p:cSldViewPr snapToGrid="0">
      <p:cViewPr>
        <p:scale>
          <a:sx n="139" d="100"/>
          <a:sy n="139" d="100"/>
        </p:scale>
        <p:origin x="360" y="-18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25F53F-33CA-4466-8B0B-D84EAAC92C36}" type="datetimeFigureOut">
              <a:rPr kumimoji="1" lang="ja-JP" altLang="en-US" smtClean="0"/>
              <a:t>2025/9/7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08B55B-6E21-4F61-90A2-F40C8B7F4BFB}" type="slidenum">
              <a:rPr kumimoji="1" lang="ja-JP" altLang="en-US" smtClean="0"/>
              <a:t>‹#›</a:t>
            </a:fld>
            <a:endParaRPr kumimoji="1" lang="ja-JP" altLang="en-US"/>
          </a:p>
        </p:txBody>
      </p:sp>
    </p:spTree>
    <p:extLst>
      <p:ext uri="{BB962C8B-B14F-4D97-AF65-F5344CB8AC3E}">
        <p14:creationId xmlns:p14="http://schemas.microsoft.com/office/powerpoint/2010/main" val="38816244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708B55B-6E21-4F61-90A2-F40C8B7F4BFB}" type="slidenum">
              <a:rPr kumimoji="1" lang="ja-JP" altLang="en-US" smtClean="0"/>
              <a:t>2</a:t>
            </a:fld>
            <a:endParaRPr kumimoji="1" lang="ja-JP" altLang="en-US"/>
          </a:p>
        </p:txBody>
      </p:sp>
    </p:spTree>
    <p:extLst>
      <p:ext uri="{BB962C8B-B14F-4D97-AF65-F5344CB8AC3E}">
        <p14:creationId xmlns:p14="http://schemas.microsoft.com/office/powerpoint/2010/main" val="41530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708B55B-6E21-4F61-90A2-F40C8B7F4BFB}" type="slidenum">
              <a:rPr kumimoji="1" lang="ja-JP" altLang="en-US" smtClean="0"/>
              <a:t>3</a:t>
            </a:fld>
            <a:endParaRPr kumimoji="1" lang="ja-JP" altLang="en-US"/>
          </a:p>
        </p:txBody>
      </p:sp>
    </p:spTree>
    <p:extLst>
      <p:ext uri="{BB962C8B-B14F-4D97-AF65-F5344CB8AC3E}">
        <p14:creationId xmlns:p14="http://schemas.microsoft.com/office/powerpoint/2010/main" val="2406295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708B55B-6E21-4F61-90A2-F40C8B7F4BFB}" type="slidenum">
              <a:rPr kumimoji="1" lang="ja-JP" altLang="en-US" smtClean="0"/>
              <a:t>4</a:t>
            </a:fld>
            <a:endParaRPr kumimoji="1" lang="ja-JP" altLang="en-US"/>
          </a:p>
        </p:txBody>
      </p:sp>
    </p:spTree>
    <p:extLst>
      <p:ext uri="{BB962C8B-B14F-4D97-AF65-F5344CB8AC3E}">
        <p14:creationId xmlns:p14="http://schemas.microsoft.com/office/powerpoint/2010/main" val="2287960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She is very competent and does solid work, but because of that, she doesn't work very fast. She also has other work that needs to be done.</a:t>
            </a:r>
            <a:endParaRPr kumimoji="1" lang="ja-JP" altLang="en-US"/>
          </a:p>
        </p:txBody>
      </p:sp>
      <p:sp>
        <p:nvSpPr>
          <p:cNvPr id="4" name="スライド番号プレースホルダー 3"/>
          <p:cNvSpPr>
            <a:spLocks noGrp="1"/>
          </p:cNvSpPr>
          <p:nvPr>
            <p:ph type="sldNum" sz="quarter" idx="5"/>
          </p:nvPr>
        </p:nvSpPr>
        <p:spPr/>
        <p:txBody>
          <a:bodyPr/>
          <a:lstStyle/>
          <a:p>
            <a:fld id="{F708B55B-6E21-4F61-90A2-F40C8B7F4BFB}" type="slidenum">
              <a:rPr kumimoji="1" lang="ja-JP" altLang="en-US" smtClean="0"/>
              <a:t>5</a:t>
            </a:fld>
            <a:endParaRPr kumimoji="1" lang="ja-JP" altLang="en-US"/>
          </a:p>
        </p:txBody>
      </p:sp>
    </p:spTree>
    <p:extLst>
      <p:ext uri="{BB962C8B-B14F-4D97-AF65-F5344CB8AC3E}">
        <p14:creationId xmlns:p14="http://schemas.microsoft.com/office/powerpoint/2010/main" val="1689763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C01BB3-92B9-A383-0744-7486872571A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642A94C-99A2-FB26-DF30-F3ED8E19F6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0EFD917-2285-7E22-CC61-6F0ED9360CD7}"/>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5" name="フッター プレースホルダー 4">
            <a:extLst>
              <a:ext uri="{FF2B5EF4-FFF2-40B4-BE49-F238E27FC236}">
                <a16:creationId xmlns:a16="http://schemas.microsoft.com/office/drawing/2014/main" id="{6A379655-54A6-5CB2-D46C-75C46ED416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9E1EF4-46E4-7D85-77D2-03DB6759C564}"/>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5764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331C5A-E5BE-8753-AE00-26E68DA3C66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E561657-B764-FA7B-CBA7-2E0630DDC9D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B522C75-9C7E-5023-8274-EE892FD44F49}"/>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5" name="フッター プレースホルダー 4">
            <a:extLst>
              <a:ext uri="{FF2B5EF4-FFF2-40B4-BE49-F238E27FC236}">
                <a16:creationId xmlns:a16="http://schemas.microsoft.com/office/drawing/2014/main" id="{9C6C7988-D1A2-710B-8577-89D4C4B2017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4DF78D0-C47B-C619-7E3C-80B2E2B03626}"/>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1625085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8085EEE-CAB6-0B7E-6924-C7BC6E5914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914164E-13A2-E1BE-2510-A3A2B882E81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EEC040D-BEF6-75EC-7328-0769F276E7E5}"/>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5" name="フッター プレースホルダー 4">
            <a:extLst>
              <a:ext uri="{FF2B5EF4-FFF2-40B4-BE49-F238E27FC236}">
                <a16:creationId xmlns:a16="http://schemas.microsoft.com/office/drawing/2014/main" id="{BB3F0655-5C41-57F3-06AB-68C54979442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5C32BDD-B171-9505-5977-DC822A397E8E}"/>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2182833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99070A-EA94-DCDC-82D2-90F7E91F001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E6023D4-6F3A-18B1-6ECF-7EAB9ADF7B2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B3C5FFF-A90E-DE4E-BAE9-D71649868F39}"/>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5" name="フッター プレースホルダー 4">
            <a:extLst>
              <a:ext uri="{FF2B5EF4-FFF2-40B4-BE49-F238E27FC236}">
                <a16:creationId xmlns:a16="http://schemas.microsoft.com/office/drawing/2014/main" id="{0CF1B4B8-24F3-8F68-872B-630CBCB83E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8020B52-1FF7-0876-65C5-8D68D376966E}"/>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3501471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11D97A-401D-9417-93C1-AC6595569F9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7EF6355-9B81-C783-7EA5-6192A7A1E5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CED2AA0-272F-C7E8-A2A9-EB3ECEE66091}"/>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5" name="フッター プレースホルダー 4">
            <a:extLst>
              <a:ext uri="{FF2B5EF4-FFF2-40B4-BE49-F238E27FC236}">
                <a16:creationId xmlns:a16="http://schemas.microsoft.com/office/drawing/2014/main" id="{062CE238-AA24-DAAB-007F-D4B300576C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CB30480-3C11-7866-E329-D736EA1344A5}"/>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2162692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CCA114-A3B6-3B04-3E2D-4FBBC45E522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C4E049-8F8E-32D0-6B0D-1D33C9CB3FD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92D1617-A89E-023A-1005-C5D8C689741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6A5912D-E13E-6997-EE13-DB8E218817E9}"/>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6" name="フッター プレースホルダー 5">
            <a:extLst>
              <a:ext uri="{FF2B5EF4-FFF2-40B4-BE49-F238E27FC236}">
                <a16:creationId xmlns:a16="http://schemas.microsoft.com/office/drawing/2014/main" id="{9CE6111D-7706-38C6-A5FC-239EF330294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5A1392-4D82-E668-39E6-B1D5BD42A873}"/>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891001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39C7F0-16C8-9BE2-EF3D-C75D96F5CEF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F69DDE-1524-DD7B-221D-70271ECA28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50E830F-415A-23FB-8470-D16CA933B1C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50F9FDE-DA82-F8D0-981B-F6C7C63C35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2AA13F7-C464-5D42-DED0-CB54A2841A1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C5E8EC7-F2E0-EA39-CF19-783A049938D6}"/>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8" name="フッター プレースホルダー 7">
            <a:extLst>
              <a:ext uri="{FF2B5EF4-FFF2-40B4-BE49-F238E27FC236}">
                <a16:creationId xmlns:a16="http://schemas.microsoft.com/office/drawing/2014/main" id="{DC18FFED-4173-44FF-133C-A8683037C64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D740B7F-7125-AD23-7D58-62C6BF86F986}"/>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200770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05D4D4-1614-1E82-206B-A2ED9738224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E425A-95C0-F896-6066-B98929702AAD}"/>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4" name="フッター プレースホルダー 3">
            <a:extLst>
              <a:ext uri="{FF2B5EF4-FFF2-40B4-BE49-F238E27FC236}">
                <a16:creationId xmlns:a16="http://schemas.microsoft.com/office/drawing/2014/main" id="{057CCCB4-2DBC-233A-0A85-ABA34BE3A24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BF0B4AD-3944-4427-E8A9-7FCD72764DE4}"/>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458819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135ED8E-DC04-5317-9F28-B55E4E19BF51}"/>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3" name="フッター プレースホルダー 2">
            <a:extLst>
              <a:ext uri="{FF2B5EF4-FFF2-40B4-BE49-F238E27FC236}">
                <a16:creationId xmlns:a16="http://schemas.microsoft.com/office/drawing/2014/main" id="{4F9E35CF-1965-89E9-8D64-ECE92EAA3CC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CB6DC62-9963-B616-D464-53691A2E3550}"/>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1596495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5F13A0-DFC8-F494-B0C2-7ECAE9CD2C8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BD4DE29-8B83-38FA-F6A7-1B6ED8F174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E6A4CBF-BE3B-E9D4-6F53-C5A29FF642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1F59F60-6CB0-362E-08A8-B857659B91EA}"/>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6" name="フッター プレースホルダー 5">
            <a:extLst>
              <a:ext uri="{FF2B5EF4-FFF2-40B4-BE49-F238E27FC236}">
                <a16:creationId xmlns:a16="http://schemas.microsoft.com/office/drawing/2014/main" id="{8C287179-38B9-B3A1-4885-A0C282392CD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B894292-B9E2-54B6-F02F-52C9043F404C}"/>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2684712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40DE0F-5B99-7084-378B-E52E3C660FA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C265788-A2BF-5C72-2140-4BEA9630D4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487300B-811E-FB34-99BE-BAFBDED64C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68B747B-6867-A0D8-0E73-084DCACDF6F2}"/>
              </a:ext>
            </a:extLst>
          </p:cNvPr>
          <p:cNvSpPr>
            <a:spLocks noGrp="1"/>
          </p:cNvSpPr>
          <p:nvPr>
            <p:ph type="dt" sz="half" idx="10"/>
          </p:nvPr>
        </p:nvSpPr>
        <p:spPr/>
        <p:txBody>
          <a:bodyPr/>
          <a:lstStyle/>
          <a:p>
            <a:fld id="{D1B10C3F-9634-4ACC-883B-03D7A5F59AD1}" type="datetimeFigureOut">
              <a:rPr kumimoji="1" lang="ja-JP" altLang="en-US" smtClean="0"/>
              <a:t>2025/9/7</a:t>
            </a:fld>
            <a:endParaRPr kumimoji="1" lang="ja-JP" altLang="en-US"/>
          </a:p>
        </p:txBody>
      </p:sp>
      <p:sp>
        <p:nvSpPr>
          <p:cNvPr id="6" name="フッター プレースホルダー 5">
            <a:extLst>
              <a:ext uri="{FF2B5EF4-FFF2-40B4-BE49-F238E27FC236}">
                <a16:creationId xmlns:a16="http://schemas.microsoft.com/office/drawing/2014/main" id="{D8AD6BAE-8D16-9462-E978-17EA4332A53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4C744A5-CAB7-131C-52C3-A94E39D70F95}"/>
              </a:ext>
            </a:extLst>
          </p:cNvPr>
          <p:cNvSpPr>
            <a:spLocks noGrp="1"/>
          </p:cNvSpPr>
          <p:nvPr>
            <p:ph type="sldNum" sz="quarter" idx="12"/>
          </p:nvPr>
        </p:nvSpPr>
        <p:spPr/>
        <p:txBody>
          <a:body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3127491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6732D40-865F-88A9-4B4E-75B39F7DF5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DBAE1B9-FDA8-9CD5-AC5A-5D79AE0D57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E14CC87-89F6-D333-4261-6C9617CFFE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B10C3F-9634-4ACC-883B-03D7A5F59AD1}" type="datetimeFigureOut">
              <a:rPr kumimoji="1" lang="ja-JP" altLang="en-US" smtClean="0"/>
              <a:t>2025/9/7</a:t>
            </a:fld>
            <a:endParaRPr kumimoji="1" lang="ja-JP" altLang="en-US"/>
          </a:p>
        </p:txBody>
      </p:sp>
      <p:sp>
        <p:nvSpPr>
          <p:cNvPr id="5" name="フッター プレースホルダー 4">
            <a:extLst>
              <a:ext uri="{FF2B5EF4-FFF2-40B4-BE49-F238E27FC236}">
                <a16:creationId xmlns:a16="http://schemas.microsoft.com/office/drawing/2014/main" id="{9AA831C3-1CD8-4428-451B-F2E14B1D79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C1EB3E6-9352-0C4B-43BC-5E257C60FE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1C884-7A76-45F5-BC9B-64F23EDA9C55}" type="slidenum">
              <a:rPr kumimoji="1" lang="ja-JP" altLang="en-US" smtClean="0"/>
              <a:t>‹#›</a:t>
            </a:fld>
            <a:endParaRPr kumimoji="1" lang="ja-JP" altLang="en-US"/>
          </a:p>
        </p:txBody>
      </p:sp>
    </p:spTree>
    <p:extLst>
      <p:ext uri="{BB962C8B-B14F-4D97-AF65-F5344CB8AC3E}">
        <p14:creationId xmlns:p14="http://schemas.microsoft.com/office/powerpoint/2010/main" val="699242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www.google.com/search?rlz=1C5OZZY_enJP1146JP1149&amp;cs=1&amp;sca_esv=e618e5e4341fb9f4&amp;sxsrf=AE3TifPL3XCVCNZBrmd-WBsEnBo1xQBvBw%3A1757230201110&amp;q=stdin&amp;sa=X&amp;ved=2ahUKEwiVtLLPkMaPAxVGQ6QEHbceMo8QxccNegQIBRAB&amp;mstk=AUtExfBn6ke09blMEosW-99YsHh7yYa0Y8Tg2jObppS0iixoM7lkVqCI1zsh4gD5zSFGke-KpNLlI3e77f8iJqV2kgoQsdM35wFHpfIujHK9VeR1KPk58LXigrCGM-eJjlXGzATwKjNEuve_SYEbg4D0z29G4cj6I5cEgfzs_VAYYxSWMXA&amp;csui=3"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C38AA7-8240-5C2B-6E21-AE1161332B9F}"/>
              </a:ext>
            </a:extLst>
          </p:cNvPr>
          <p:cNvSpPr>
            <a:spLocks noGrp="1"/>
          </p:cNvSpPr>
          <p:nvPr>
            <p:ph type="title"/>
          </p:nvPr>
        </p:nvSpPr>
        <p:spPr>
          <a:xfrm>
            <a:off x="838200" y="2766218"/>
            <a:ext cx="10515600" cy="1325563"/>
          </a:xfrm>
        </p:spPr>
        <p:txBody>
          <a:bodyPr>
            <a:normAutofit fontScale="90000"/>
          </a:bodyPr>
          <a:lstStyle/>
          <a:p>
            <a:r>
              <a:rPr kumimoji="1" lang="en-US" altLang="ja-JP" dirty="0"/>
              <a:t>Preparation Status for Sending/Receiving INTERMAGNET Data via MQTT in Kyoto GIN</a:t>
            </a:r>
            <a:endParaRPr kumimoji="1" lang="ja-JP" altLang="en-US"/>
          </a:p>
        </p:txBody>
      </p:sp>
      <p:sp>
        <p:nvSpPr>
          <p:cNvPr id="3" name="テキスト ボックス 2">
            <a:extLst>
              <a:ext uri="{FF2B5EF4-FFF2-40B4-BE49-F238E27FC236}">
                <a16:creationId xmlns:a16="http://schemas.microsoft.com/office/drawing/2014/main" id="{02A1D8FC-946E-96BB-5A68-D00ED954400B}"/>
              </a:ext>
            </a:extLst>
          </p:cNvPr>
          <p:cNvSpPr txBox="1"/>
          <p:nvPr/>
        </p:nvSpPr>
        <p:spPr>
          <a:xfrm>
            <a:off x="4918363" y="5001491"/>
            <a:ext cx="4918364" cy="523220"/>
          </a:xfrm>
          <a:prstGeom prst="rect">
            <a:avLst/>
          </a:prstGeom>
          <a:noFill/>
        </p:spPr>
        <p:txBody>
          <a:bodyPr wrap="square" rtlCol="0">
            <a:spAutoFit/>
          </a:bodyPr>
          <a:lstStyle/>
          <a:p>
            <a:r>
              <a:rPr kumimoji="1" lang="en-US" altLang="ja-JP" sz="2800" dirty="0"/>
              <a:t>Shun Imajo</a:t>
            </a:r>
            <a:endParaRPr kumimoji="1" lang="ja-JP" altLang="en-US" sz="2800"/>
          </a:p>
        </p:txBody>
      </p:sp>
    </p:spTree>
    <p:extLst>
      <p:ext uri="{BB962C8B-B14F-4D97-AF65-F5344CB8AC3E}">
        <p14:creationId xmlns:p14="http://schemas.microsoft.com/office/powerpoint/2010/main" val="1405213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6F2F5F-2245-F442-2D15-AE6A3253E3E4}"/>
              </a:ext>
            </a:extLst>
          </p:cNvPr>
          <p:cNvSpPr>
            <a:spLocks noGrp="1"/>
          </p:cNvSpPr>
          <p:nvPr>
            <p:ph type="title"/>
          </p:nvPr>
        </p:nvSpPr>
        <p:spPr>
          <a:xfrm>
            <a:off x="838200" y="-151116"/>
            <a:ext cx="10515600" cy="1325563"/>
          </a:xfrm>
        </p:spPr>
        <p:txBody>
          <a:bodyPr/>
          <a:lstStyle/>
          <a:p>
            <a:r>
              <a:rPr kumimoji="1" lang="en-US" altLang="ja-JP" dirty="0"/>
              <a:t>Current status</a:t>
            </a:r>
            <a:endParaRPr kumimoji="1" lang="ja-JP" altLang="en-US"/>
          </a:p>
        </p:txBody>
      </p:sp>
      <p:sp>
        <p:nvSpPr>
          <p:cNvPr id="3" name="コンテンツ プレースホルダー 2">
            <a:extLst>
              <a:ext uri="{FF2B5EF4-FFF2-40B4-BE49-F238E27FC236}">
                <a16:creationId xmlns:a16="http://schemas.microsoft.com/office/drawing/2014/main" id="{24B962F8-601A-45D7-DF09-5B497515FAB2}"/>
              </a:ext>
            </a:extLst>
          </p:cNvPr>
          <p:cNvSpPr>
            <a:spLocks noGrp="1"/>
          </p:cNvSpPr>
          <p:nvPr>
            <p:ph idx="1"/>
          </p:nvPr>
        </p:nvSpPr>
        <p:spPr>
          <a:xfrm>
            <a:off x="838200" y="900545"/>
            <a:ext cx="10515600" cy="6082146"/>
          </a:xfrm>
        </p:spPr>
        <p:txBody>
          <a:bodyPr>
            <a:normAutofit fontScale="77500" lnSpcReduction="20000"/>
          </a:bodyPr>
          <a:lstStyle/>
          <a:p>
            <a:r>
              <a:rPr kumimoji="1" lang="en-US" altLang="ja-JP" b="1" dirty="0"/>
              <a:t>(A)</a:t>
            </a:r>
            <a:r>
              <a:rPr kumimoji="1" lang="en-US" altLang="ja-JP" dirty="0"/>
              <a:t> Configure the MQTT broker in Kyoto → Done</a:t>
            </a:r>
          </a:p>
          <a:p>
            <a:pPr lvl="1"/>
            <a:r>
              <a:rPr kumimoji="1" lang="en-US" altLang="ja-JP" dirty="0"/>
              <a:t>Subscription allows anonymous access</a:t>
            </a:r>
          </a:p>
          <a:p>
            <a:pPr lvl="1"/>
            <a:r>
              <a:rPr kumimoji="1" lang="en-US" altLang="ja-JP" dirty="0"/>
              <a:t>Publishing is limited to pre-created users (currently only "</a:t>
            </a:r>
            <a:r>
              <a:rPr kumimoji="1" lang="en-US" altLang="ja-JP" dirty="0" err="1"/>
              <a:t>geomag</a:t>
            </a:r>
            <a:r>
              <a:rPr kumimoji="1" lang="en-US" altLang="ja-JP" dirty="0"/>
              <a:t>")</a:t>
            </a:r>
          </a:p>
          <a:p>
            <a:pPr lvl="1"/>
            <a:r>
              <a:rPr kumimoji="1" lang="en-US" altLang="ja-JP" dirty="0"/>
              <a:t>Both ports 1883 and 8883 are listening.</a:t>
            </a:r>
          </a:p>
          <a:p>
            <a:r>
              <a:rPr kumimoji="1" lang="en-US" altLang="ja-JP" b="1" dirty="0"/>
              <a:t>(B)</a:t>
            </a:r>
            <a:r>
              <a:rPr kumimoji="1" lang="en-US" altLang="ja-JP" dirty="0"/>
              <a:t> Set up a bridge (outgoing) to transfer data published to the Kyoto broker to the Edi broker → Done</a:t>
            </a:r>
          </a:p>
          <a:p>
            <a:pPr lvl="1"/>
            <a:r>
              <a:rPr kumimoji="1" lang="en-US" altLang="ja-JP" dirty="0"/>
              <a:t>Tested with Edi's test broker (not yet tested with the production broker)</a:t>
            </a:r>
          </a:p>
          <a:p>
            <a:pPr lvl="1"/>
            <a:r>
              <a:rPr kumimoji="1" lang="en-US" altLang="ja-JP" dirty="0"/>
              <a:t>QoS is set to Level 1</a:t>
            </a:r>
          </a:p>
          <a:p>
            <a:pPr lvl="1"/>
            <a:r>
              <a:rPr kumimoji="1" lang="en-US" altLang="ja-JP" dirty="0"/>
              <a:t>Tested using manual commands </a:t>
            </a:r>
            <a:r>
              <a:rPr kumimoji="1" lang="en-US" altLang="ja-JP" dirty="0" err="1"/>
              <a:t>mosquitto</a:t>
            </a:r>
            <a:r>
              <a:rPr kumimoji="1" lang="en-US" altLang="ja-JP" dirty="0"/>
              <a:t>_{</a:t>
            </a:r>
            <a:r>
              <a:rPr kumimoji="1" lang="en-US" altLang="ja-JP" dirty="0" err="1"/>
              <a:t>pub,sub</a:t>
            </a:r>
            <a:r>
              <a:rPr kumimoji="1" lang="en-US" altLang="ja-JP" dirty="0"/>
              <a:t>}</a:t>
            </a:r>
          </a:p>
          <a:p>
            <a:r>
              <a:rPr kumimoji="1" lang="en-US" altLang="ja-JP" b="1" dirty="0"/>
              <a:t>(C)</a:t>
            </a:r>
            <a:r>
              <a:rPr kumimoji="1" lang="en-US" altLang="ja-JP" dirty="0"/>
              <a:t> Prepare a system to subscribe to data published on the Edi broker and save it locally in Kyoto → pending </a:t>
            </a:r>
          </a:p>
          <a:p>
            <a:pPr lvl="1"/>
            <a:r>
              <a:rPr kumimoji="1" lang="en-US" altLang="ja-JP" dirty="0"/>
              <a:t>Tried configuring an incoming bridge but it did not work successfully</a:t>
            </a:r>
          </a:p>
          <a:p>
            <a:pPr lvl="1"/>
            <a:r>
              <a:rPr kumimoji="1" lang="en-US" altLang="ja-JP" dirty="0"/>
              <a:t>Considering methods like running the </a:t>
            </a:r>
            <a:r>
              <a:rPr kumimoji="1" lang="en-US" altLang="ja-JP" dirty="0" err="1"/>
              <a:t>mosquitto_sub</a:t>
            </a:r>
            <a:r>
              <a:rPr kumimoji="1" lang="en-US" altLang="ja-JP" dirty="0"/>
              <a:t> command periodically</a:t>
            </a:r>
          </a:p>
          <a:p>
            <a:r>
              <a:rPr kumimoji="1" lang="en-US" altLang="ja-JP" b="1" dirty="0"/>
              <a:t>(E)</a:t>
            </a:r>
            <a:r>
              <a:rPr kumimoji="1" lang="en-US" altLang="ja-JP" dirty="0"/>
              <a:t> Prepare a system to publish data sent by ways other than MQTT (e.g., email) from </a:t>
            </a:r>
            <a:r>
              <a:rPr lang="en-US" altLang="ja-JP" dirty="0"/>
              <a:t>observatories using MQTT </a:t>
            </a:r>
            <a:r>
              <a:rPr kumimoji="1" lang="en-US" altLang="ja-JP" dirty="0"/>
              <a:t>→ In progress</a:t>
            </a:r>
          </a:p>
          <a:p>
            <a:pPr lvl="1"/>
            <a:r>
              <a:rPr lang="en" altLang="ja-JP" dirty="0"/>
              <a:t>We have created a standalone program for conversion from IAGA2002 format to MQTT-compatible JSON format.</a:t>
            </a:r>
          </a:p>
          <a:p>
            <a:pPr lvl="2"/>
            <a:r>
              <a:rPr lang="en" altLang="ja-JP" dirty="0"/>
              <a:t>Handles header keys case-insensitively.</a:t>
            </a:r>
          </a:p>
          <a:p>
            <a:pPr lvl="2"/>
            <a:r>
              <a:rPr lang="en" altLang="ja-JP" dirty="0"/>
              <a:t>Automatically determines the timestamp format by detecting the data interval (1-second or 1-minute).</a:t>
            </a:r>
          </a:p>
          <a:p>
            <a:r>
              <a:rPr kumimoji="1" lang="en-US" altLang="ja-JP" b="1" dirty="0"/>
              <a:t>(F)</a:t>
            </a:r>
            <a:r>
              <a:rPr kumimoji="1" lang="en-US" altLang="ja-JP" dirty="0"/>
              <a:t> Create accounts so that each sender can publish to the Kyoto broker → </a:t>
            </a:r>
            <a:r>
              <a:rPr lang="en" altLang="ja-JP" dirty="0"/>
              <a:t>Not yet, but we plan to start with </a:t>
            </a:r>
            <a:r>
              <a:rPr lang="en" altLang="ja-JP" dirty="0" err="1"/>
              <a:t>Kakioka</a:t>
            </a:r>
            <a:r>
              <a:rPr lang="en" altLang="ja-JP" dirty="0"/>
              <a:t> Observatory as the first case.</a:t>
            </a:r>
            <a:endParaRPr kumimoji="1" lang="en-US" altLang="ja-JP" dirty="0"/>
          </a:p>
        </p:txBody>
      </p:sp>
    </p:spTree>
    <p:extLst>
      <p:ext uri="{BB962C8B-B14F-4D97-AF65-F5344CB8AC3E}">
        <p14:creationId xmlns:p14="http://schemas.microsoft.com/office/powerpoint/2010/main" val="672263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C5A920-53B9-4116-BF83-37422D7C278D}"/>
              </a:ext>
            </a:extLst>
          </p:cNvPr>
          <p:cNvSpPr>
            <a:spLocks noGrp="1"/>
          </p:cNvSpPr>
          <p:nvPr>
            <p:ph type="title"/>
          </p:nvPr>
        </p:nvSpPr>
        <p:spPr>
          <a:xfrm>
            <a:off x="838200" y="365126"/>
            <a:ext cx="10515600" cy="718240"/>
          </a:xfrm>
        </p:spPr>
        <p:txBody>
          <a:bodyPr/>
          <a:lstStyle/>
          <a:p>
            <a:pPr algn="ctr"/>
            <a:r>
              <a:rPr lang="en-US" altLang="ja-JP" dirty="0">
                <a:latin typeface="Times New Roman" panose="02020603050405020304" pitchFamily="18" charset="0"/>
                <a:cs typeface="Times New Roman" panose="02020603050405020304" pitchFamily="18" charset="0"/>
              </a:rPr>
              <a:t>MQTT broker in Kyoto GIN</a:t>
            </a:r>
            <a:endParaRPr lang="ja-JP" altLang="en-US" dirty="0">
              <a:latin typeface="Times New Roman" panose="02020603050405020304" pitchFamily="18" charset="0"/>
              <a:cs typeface="Times New Roman" panose="02020603050405020304" pitchFamily="18" charset="0"/>
            </a:endParaRPr>
          </a:p>
        </p:txBody>
      </p:sp>
      <p:sp>
        <p:nvSpPr>
          <p:cNvPr id="5" name="正方形/長方形 4">
            <a:extLst>
              <a:ext uri="{FF2B5EF4-FFF2-40B4-BE49-F238E27FC236}">
                <a16:creationId xmlns:a16="http://schemas.microsoft.com/office/drawing/2014/main" id="{CB3FE860-3D78-878D-91BA-7FCBB46F3C04}"/>
              </a:ext>
            </a:extLst>
          </p:cNvPr>
          <p:cNvSpPr/>
          <p:nvPr/>
        </p:nvSpPr>
        <p:spPr>
          <a:xfrm>
            <a:off x="4656000" y="2718639"/>
            <a:ext cx="2880000" cy="108000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a:latin typeface="Times New Roman" panose="02020603050405020304" pitchFamily="18" charset="0"/>
                <a:cs typeface="Times New Roman" panose="02020603050405020304" pitchFamily="18" charset="0"/>
              </a:rPr>
              <a:t>MQTT broker</a:t>
            </a:r>
            <a:endParaRPr kumimoji="1" lang="ja-JP" altLang="en-US" sz="3200" dirty="0">
              <a:latin typeface="Times New Roman" panose="02020603050405020304" pitchFamily="18" charset="0"/>
              <a:cs typeface="Times New Roman" panose="02020603050405020304" pitchFamily="18" charset="0"/>
            </a:endParaRPr>
          </a:p>
        </p:txBody>
      </p:sp>
      <p:sp>
        <p:nvSpPr>
          <p:cNvPr id="7" name="正方形/長方形 6">
            <a:extLst>
              <a:ext uri="{FF2B5EF4-FFF2-40B4-BE49-F238E27FC236}">
                <a16:creationId xmlns:a16="http://schemas.microsoft.com/office/drawing/2014/main" id="{8B5D33CA-4285-73D6-305F-7114062D5B0F}"/>
              </a:ext>
            </a:extLst>
          </p:cNvPr>
          <p:cNvSpPr/>
          <p:nvPr/>
        </p:nvSpPr>
        <p:spPr>
          <a:xfrm>
            <a:off x="8563291" y="2718639"/>
            <a:ext cx="2880000" cy="108000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a:latin typeface="Times New Roman" panose="02020603050405020304" pitchFamily="18" charset="0"/>
                <a:cs typeface="Times New Roman" panose="02020603050405020304" pitchFamily="18" charset="0"/>
              </a:rPr>
              <a:t>MQTT broker</a:t>
            </a:r>
            <a:endParaRPr kumimoji="1" lang="ja-JP" altLang="en-US" sz="3200" dirty="0">
              <a:latin typeface="Times New Roman" panose="02020603050405020304" pitchFamily="18" charset="0"/>
              <a:cs typeface="Times New Roman" panose="02020603050405020304" pitchFamily="18" charset="0"/>
            </a:endParaRPr>
          </a:p>
        </p:txBody>
      </p:sp>
      <p:cxnSp>
        <p:nvCxnSpPr>
          <p:cNvPr id="15" name="直線矢印コネクタ 14">
            <a:extLst>
              <a:ext uri="{FF2B5EF4-FFF2-40B4-BE49-F238E27FC236}">
                <a16:creationId xmlns:a16="http://schemas.microsoft.com/office/drawing/2014/main" id="{BF7328B0-7795-F320-1FE7-F00F2B5EBEF3}"/>
              </a:ext>
            </a:extLst>
          </p:cNvPr>
          <p:cNvCxnSpPr>
            <a:cxnSpLocks/>
          </p:cNvCxnSpPr>
          <p:nvPr/>
        </p:nvCxnSpPr>
        <p:spPr>
          <a:xfrm>
            <a:off x="3609312" y="2675995"/>
            <a:ext cx="1046688" cy="582644"/>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73381172-85E9-3841-1ABD-E7F2CFF9D0D0}"/>
              </a:ext>
            </a:extLst>
          </p:cNvPr>
          <p:cNvCxnSpPr>
            <a:cxnSpLocks/>
          </p:cNvCxnSpPr>
          <p:nvPr/>
        </p:nvCxnSpPr>
        <p:spPr>
          <a:xfrm>
            <a:off x="7536000" y="3519307"/>
            <a:ext cx="1027291" cy="0"/>
          </a:xfrm>
          <a:prstGeom prst="straightConnector1">
            <a:avLst/>
          </a:prstGeom>
          <a:ln w="101600" cmpd="dbl">
            <a:tailEnd type="triangle"/>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C9D3E5D1-5249-E462-A368-261AE2D424BB}"/>
              </a:ext>
            </a:extLst>
          </p:cNvPr>
          <p:cNvSpPr txBox="1"/>
          <p:nvPr/>
        </p:nvSpPr>
        <p:spPr>
          <a:xfrm>
            <a:off x="7531131" y="3549111"/>
            <a:ext cx="970137" cy="461665"/>
          </a:xfrm>
          <a:prstGeom prst="rect">
            <a:avLst/>
          </a:prstGeom>
          <a:noFill/>
        </p:spPr>
        <p:txBody>
          <a:bodyPr wrap="none" rtlCol="0">
            <a:spAutoFit/>
          </a:bodyPr>
          <a:lstStyle/>
          <a:p>
            <a:r>
              <a:rPr lang="en-US" altLang="ja-JP" sz="2400" dirty="0">
                <a:latin typeface="Times New Roman" panose="02020603050405020304" pitchFamily="18" charset="0"/>
                <a:cs typeface="Times New Roman" panose="02020603050405020304" pitchFamily="18" charset="0"/>
              </a:rPr>
              <a:t>b</a:t>
            </a:r>
            <a:r>
              <a:rPr kumimoji="1" lang="en-US" altLang="ja-JP" sz="2400" dirty="0">
                <a:latin typeface="Times New Roman" panose="02020603050405020304" pitchFamily="18" charset="0"/>
                <a:cs typeface="Times New Roman" panose="02020603050405020304" pitchFamily="18" charset="0"/>
              </a:rPr>
              <a:t>ridge</a:t>
            </a:r>
            <a:endParaRPr kumimoji="1" lang="ja-JP" altLang="en-US" sz="2400" dirty="0">
              <a:latin typeface="Times New Roman" panose="02020603050405020304" pitchFamily="18" charset="0"/>
              <a:cs typeface="Times New Roman" panose="02020603050405020304" pitchFamily="18" charset="0"/>
            </a:endParaRPr>
          </a:p>
        </p:txBody>
      </p:sp>
      <p:sp>
        <p:nvSpPr>
          <p:cNvPr id="22" name="正方形/長方形 21">
            <a:extLst>
              <a:ext uri="{FF2B5EF4-FFF2-40B4-BE49-F238E27FC236}">
                <a16:creationId xmlns:a16="http://schemas.microsoft.com/office/drawing/2014/main" id="{898BA148-2109-865E-77FA-EC54359DBA51}"/>
              </a:ext>
            </a:extLst>
          </p:cNvPr>
          <p:cNvSpPr/>
          <p:nvPr/>
        </p:nvSpPr>
        <p:spPr>
          <a:xfrm>
            <a:off x="765312" y="1769259"/>
            <a:ext cx="2844000" cy="108000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Times New Roman" panose="02020603050405020304" pitchFamily="18" charset="0"/>
                <a:cs typeface="Times New Roman" panose="02020603050405020304" pitchFamily="18" charset="0"/>
              </a:rPr>
              <a:t>Data sender</a:t>
            </a:r>
          </a:p>
          <a:p>
            <a:pPr algn="ctr"/>
            <a:r>
              <a:rPr lang="en-US" altLang="ja-JP" sz="2400" dirty="0">
                <a:latin typeface="Times New Roman" panose="02020603050405020304" pitchFamily="18" charset="0"/>
                <a:cs typeface="Times New Roman" panose="02020603050405020304" pitchFamily="18" charset="0"/>
              </a:rPr>
              <a:t>(MQTT client)</a:t>
            </a:r>
            <a:endParaRPr kumimoji="1" lang="ja-JP" altLang="en-US" sz="2400" dirty="0">
              <a:latin typeface="Times New Roman" panose="02020603050405020304" pitchFamily="18" charset="0"/>
              <a:cs typeface="Times New Roman" panose="02020603050405020304" pitchFamily="18" charset="0"/>
            </a:endParaRPr>
          </a:p>
        </p:txBody>
      </p:sp>
      <p:sp>
        <p:nvSpPr>
          <p:cNvPr id="23" name="正方形/長方形 22">
            <a:extLst>
              <a:ext uri="{FF2B5EF4-FFF2-40B4-BE49-F238E27FC236}">
                <a16:creationId xmlns:a16="http://schemas.microsoft.com/office/drawing/2014/main" id="{C6A9CA43-FE3F-1999-B0D0-4985968E3637}"/>
              </a:ext>
            </a:extLst>
          </p:cNvPr>
          <p:cNvSpPr/>
          <p:nvPr/>
        </p:nvSpPr>
        <p:spPr>
          <a:xfrm>
            <a:off x="537990" y="5505056"/>
            <a:ext cx="2844000" cy="1080000"/>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Times New Roman" panose="02020603050405020304" pitchFamily="18" charset="0"/>
                <a:cs typeface="Times New Roman" panose="02020603050405020304" pitchFamily="18" charset="0"/>
              </a:rPr>
              <a:t>Data sender</a:t>
            </a:r>
          </a:p>
          <a:p>
            <a:pPr algn="ctr"/>
            <a:r>
              <a:rPr lang="en-US" altLang="ja-JP" sz="2400" dirty="0">
                <a:latin typeface="Times New Roman" panose="02020603050405020304" pitchFamily="18" charset="0"/>
                <a:cs typeface="Times New Roman" panose="02020603050405020304" pitchFamily="18" charset="0"/>
              </a:rPr>
              <a:t>(no MQTT)</a:t>
            </a:r>
            <a:endParaRPr kumimoji="1" lang="ja-JP" altLang="en-US" sz="2400" dirty="0">
              <a:latin typeface="Times New Roman" panose="02020603050405020304" pitchFamily="18" charset="0"/>
              <a:cs typeface="Times New Roman" panose="02020603050405020304" pitchFamily="18" charset="0"/>
            </a:endParaRPr>
          </a:p>
        </p:txBody>
      </p:sp>
      <p:cxnSp>
        <p:nvCxnSpPr>
          <p:cNvPr id="33" name="直線矢印コネクタ 32">
            <a:extLst>
              <a:ext uri="{FF2B5EF4-FFF2-40B4-BE49-F238E27FC236}">
                <a16:creationId xmlns:a16="http://schemas.microsoft.com/office/drawing/2014/main" id="{F5BC2816-5399-A1AC-B86E-52F709E009C3}"/>
              </a:ext>
            </a:extLst>
          </p:cNvPr>
          <p:cNvCxnSpPr>
            <a:cxnSpLocks/>
            <a:stCxn id="23" idx="3"/>
          </p:cNvCxnSpPr>
          <p:nvPr/>
        </p:nvCxnSpPr>
        <p:spPr>
          <a:xfrm>
            <a:off x="3381990" y="6045056"/>
            <a:ext cx="1208579" cy="0"/>
          </a:xfrm>
          <a:prstGeom prst="straightConnector1">
            <a:avLst/>
          </a:prstGeom>
          <a:ln w="38100">
            <a:solidFill>
              <a:schemeClr val="accent6"/>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C0A6D043-76FE-838D-9483-436C9CE20A37}"/>
              </a:ext>
            </a:extLst>
          </p:cNvPr>
          <p:cNvSpPr/>
          <p:nvPr/>
        </p:nvSpPr>
        <p:spPr>
          <a:xfrm>
            <a:off x="8501268" y="2214368"/>
            <a:ext cx="3072884" cy="1741406"/>
          </a:xfrm>
          <a:prstGeom prst="rect">
            <a:avLst/>
          </a:prstGeom>
          <a:noFill/>
          <a:ln>
            <a:solidFill>
              <a:schemeClr val="accent1">
                <a:shade val="15000"/>
              </a:schemeClr>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2800" dirty="0">
                <a:solidFill>
                  <a:schemeClr val="tx1"/>
                </a:solidFill>
                <a:latin typeface="Times New Roman" panose="02020603050405020304" pitchFamily="18" charset="0"/>
                <a:cs typeface="Times New Roman" panose="02020603050405020304" pitchFamily="18" charset="0"/>
              </a:rPr>
              <a:t>Edinburgh GIN</a:t>
            </a:r>
            <a:endParaRPr kumimoji="1" lang="ja-JP" altLang="en-US" sz="3600" dirty="0">
              <a:solidFill>
                <a:schemeClr val="tx1"/>
              </a:solidFill>
              <a:latin typeface="Times New Roman" panose="02020603050405020304" pitchFamily="18" charset="0"/>
              <a:cs typeface="Times New Roman" panose="02020603050405020304" pitchFamily="18" charset="0"/>
            </a:endParaRPr>
          </a:p>
        </p:txBody>
      </p:sp>
      <p:sp>
        <p:nvSpPr>
          <p:cNvPr id="40" name="正方形/長方形 39">
            <a:extLst>
              <a:ext uri="{FF2B5EF4-FFF2-40B4-BE49-F238E27FC236}">
                <a16:creationId xmlns:a16="http://schemas.microsoft.com/office/drawing/2014/main" id="{6EC407DD-5DE8-BC40-8F6E-34EC352F2879}"/>
              </a:ext>
            </a:extLst>
          </p:cNvPr>
          <p:cNvSpPr/>
          <p:nvPr/>
        </p:nvSpPr>
        <p:spPr>
          <a:xfrm>
            <a:off x="4506565" y="2214367"/>
            <a:ext cx="3178870" cy="4278505"/>
          </a:xfrm>
          <a:prstGeom prst="rect">
            <a:avLst/>
          </a:prstGeom>
          <a:noFill/>
          <a:ln>
            <a:solidFill>
              <a:schemeClr val="accent1">
                <a:shade val="15000"/>
              </a:schemeClr>
            </a:solidFill>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ja-JP" sz="2800" dirty="0">
                <a:solidFill>
                  <a:schemeClr val="tx1"/>
                </a:solidFill>
                <a:latin typeface="Times New Roman" panose="02020603050405020304" pitchFamily="18" charset="0"/>
                <a:cs typeface="Times New Roman" panose="02020603050405020304" pitchFamily="18" charset="0"/>
              </a:rPr>
              <a:t>Kyoto GIN</a:t>
            </a:r>
            <a:endParaRPr kumimoji="1" lang="ja-JP" altLang="en-US" sz="3600" dirty="0">
              <a:solidFill>
                <a:schemeClr val="tx1"/>
              </a:solidFill>
              <a:latin typeface="Times New Roman" panose="02020603050405020304" pitchFamily="18" charset="0"/>
              <a:cs typeface="Times New Roman" panose="02020603050405020304" pitchFamily="18" charset="0"/>
            </a:endParaRPr>
          </a:p>
        </p:txBody>
      </p:sp>
      <p:sp>
        <p:nvSpPr>
          <p:cNvPr id="55" name="テキスト ボックス 54">
            <a:extLst>
              <a:ext uri="{FF2B5EF4-FFF2-40B4-BE49-F238E27FC236}">
                <a16:creationId xmlns:a16="http://schemas.microsoft.com/office/drawing/2014/main" id="{2781D2A0-1773-4DDC-3162-5337E24C6F15}"/>
              </a:ext>
            </a:extLst>
          </p:cNvPr>
          <p:cNvSpPr txBox="1"/>
          <p:nvPr/>
        </p:nvSpPr>
        <p:spPr>
          <a:xfrm>
            <a:off x="2652458" y="2836141"/>
            <a:ext cx="1090363" cy="461665"/>
          </a:xfrm>
          <a:prstGeom prst="rect">
            <a:avLst/>
          </a:prstGeom>
          <a:noFill/>
        </p:spPr>
        <p:txBody>
          <a:bodyPr wrap="none" rtlCol="0">
            <a:spAutoFit/>
          </a:bodyPr>
          <a:lstStyle/>
          <a:p>
            <a:r>
              <a:rPr kumimoji="1" lang="en-US" altLang="ja-JP" sz="2400" dirty="0">
                <a:latin typeface="Times New Roman" panose="02020603050405020304" pitchFamily="18" charset="0"/>
                <a:cs typeface="Times New Roman" panose="02020603050405020304" pitchFamily="18" charset="0"/>
              </a:rPr>
              <a:t>publish</a:t>
            </a:r>
            <a:endParaRPr kumimoji="1" lang="ja-JP" altLang="en-US" sz="2400" dirty="0">
              <a:latin typeface="Times New Roman" panose="02020603050405020304" pitchFamily="18" charset="0"/>
              <a:cs typeface="Times New Roman" panose="02020603050405020304" pitchFamily="18" charset="0"/>
            </a:endParaRPr>
          </a:p>
        </p:txBody>
      </p:sp>
      <p:sp>
        <p:nvSpPr>
          <p:cNvPr id="56" name="テキスト ボックス 55">
            <a:extLst>
              <a:ext uri="{FF2B5EF4-FFF2-40B4-BE49-F238E27FC236}">
                <a16:creationId xmlns:a16="http://schemas.microsoft.com/office/drawing/2014/main" id="{8B3C4672-6B82-B312-93DD-EDA68FA10F92}"/>
              </a:ext>
            </a:extLst>
          </p:cNvPr>
          <p:cNvSpPr txBox="1"/>
          <p:nvPr/>
        </p:nvSpPr>
        <p:spPr>
          <a:xfrm>
            <a:off x="3236279" y="4933503"/>
            <a:ext cx="2268570" cy="830997"/>
          </a:xfrm>
          <a:prstGeom prst="rect">
            <a:avLst/>
          </a:prstGeom>
          <a:noFill/>
        </p:spPr>
        <p:txBody>
          <a:bodyPr wrap="none" rtlCol="0">
            <a:spAutoFit/>
          </a:bodyPr>
          <a:lstStyle/>
          <a:p>
            <a:r>
              <a:rPr kumimoji="1" lang="en-US" altLang="ja-JP" sz="2400" dirty="0">
                <a:latin typeface="Times New Roman" panose="02020603050405020304" pitchFamily="18" charset="0"/>
                <a:cs typeface="Times New Roman" panose="02020603050405020304" pitchFamily="18" charset="0"/>
              </a:rPr>
              <a:t>Email, sftp,</a:t>
            </a:r>
            <a:br>
              <a:rPr kumimoji="1" lang="en-US" altLang="ja-JP" sz="2400" dirty="0">
                <a:latin typeface="Times New Roman" panose="02020603050405020304" pitchFamily="18" charset="0"/>
                <a:cs typeface="Times New Roman" panose="02020603050405020304" pitchFamily="18" charset="0"/>
              </a:rPr>
            </a:br>
            <a:r>
              <a:rPr kumimoji="1" lang="en-US" altLang="ja-JP" sz="2400" dirty="0">
                <a:latin typeface="Times New Roman" panose="02020603050405020304" pitchFamily="18" charset="0"/>
                <a:cs typeface="Times New Roman" panose="02020603050405020304" pitchFamily="18" charset="0"/>
              </a:rPr>
              <a:t>or </a:t>
            </a:r>
            <a:r>
              <a:rPr lang="en-US" altLang="ja-JP" sz="2400" dirty="0">
                <a:latin typeface="Times New Roman" panose="02020603050405020304" pitchFamily="18" charset="0"/>
                <a:cs typeface="Times New Roman" panose="02020603050405020304" pitchFamily="18" charset="0"/>
              </a:rPr>
              <a:t>other methods</a:t>
            </a:r>
            <a:endParaRPr kumimoji="1" lang="en-US" altLang="ja-JP" sz="2400" dirty="0">
              <a:latin typeface="Times New Roman" panose="02020603050405020304" pitchFamily="18" charset="0"/>
              <a:cs typeface="Times New Roman" panose="02020603050405020304" pitchFamily="18" charset="0"/>
            </a:endParaRPr>
          </a:p>
        </p:txBody>
      </p:sp>
      <p:cxnSp>
        <p:nvCxnSpPr>
          <p:cNvPr id="57" name="直線矢印コネクタ 56">
            <a:extLst>
              <a:ext uri="{FF2B5EF4-FFF2-40B4-BE49-F238E27FC236}">
                <a16:creationId xmlns:a16="http://schemas.microsoft.com/office/drawing/2014/main" id="{2F99C86E-34AE-B92A-35DB-E66700A31BA2}"/>
              </a:ext>
            </a:extLst>
          </p:cNvPr>
          <p:cNvCxnSpPr>
            <a:cxnSpLocks/>
          </p:cNvCxnSpPr>
          <p:nvPr/>
        </p:nvCxnSpPr>
        <p:spPr>
          <a:xfrm flipV="1">
            <a:off x="5563772" y="3798639"/>
            <a:ext cx="0" cy="1938890"/>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60" name="テキスト ボックス 59">
            <a:extLst>
              <a:ext uri="{FF2B5EF4-FFF2-40B4-BE49-F238E27FC236}">
                <a16:creationId xmlns:a16="http://schemas.microsoft.com/office/drawing/2014/main" id="{EA635998-2449-E394-2DED-E0E9C8C228C5}"/>
              </a:ext>
            </a:extLst>
          </p:cNvPr>
          <p:cNvSpPr txBox="1"/>
          <p:nvPr/>
        </p:nvSpPr>
        <p:spPr>
          <a:xfrm>
            <a:off x="5557747" y="4192535"/>
            <a:ext cx="1090363" cy="461665"/>
          </a:xfrm>
          <a:prstGeom prst="rect">
            <a:avLst/>
          </a:prstGeom>
          <a:noFill/>
        </p:spPr>
        <p:txBody>
          <a:bodyPr wrap="none" rtlCol="0">
            <a:spAutoFit/>
          </a:bodyPr>
          <a:lstStyle/>
          <a:p>
            <a:r>
              <a:rPr kumimoji="1" lang="en-US" altLang="ja-JP" sz="2400" dirty="0">
                <a:latin typeface="Times New Roman" panose="02020603050405020304" pitchFamily="18" charset="0"/>
                <a:cs typeface="Times New Roman" panose="02020603050405020304" pitchFamily="18" charset="0"/>
              </a:rPr>
              <a:t>publish</a:t>
            </a:r>
            <a:endParaRPr kumimoji="1" lang="ja-JP" altLang="en-US" sz="2400" dirty="0">
              <a:latin typeface="Times New Roman" panose="02020603050405020304" pitchFamily="18" charset="0"/>
              <a:cs typeface="Times New Roman" panose="02020603050405020304" pitchFamily="18" charset="0"/>
            </a:endParaRPr>
          </a:p>
        </p:txBody>
      </p:sp>
      <p:sp>
        <p:nvSpPr>
          <p:cNvPr id="61" name="正方形/長方形 60">
            <a:extLst>
              <a:ext uri="{FF2B5EF4-FFF2-40B4-BE49-F238E27FC236}">
                <a16:creationId xmlns:a16="http://schemas.microsoft.com/office/drawing/2014/main" id="{72C4820E-55F3-87F2-BBA8-057AC97955AD}"/>
              </a:ext>
            </a:extLst>
          </p:cNvPr>
          <p:cNvSpPr/>
          <p:nvPr/>
        </p:nvSpPr>
        <p:spPr>
          <a:xfrm>
            <a:off x="4674000" y="5737529"/>
            <a:ext cx="2844000" cy="592261"/>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Times New Roman" panose="02020603050405020304" pitchFamily="18" charset="0"/>
                <a:cs typeface="Times New Roman" panose="02020603050405020304" pitchFamily="18" charset="0"/>
              </a:rPr>
              <a:t>Local system</a:t>
            </a:r>
            <a:endParaRPr kumimoji="1" lang="ja-JP" altLang="en-US" sz="2400" dirty="0">
              <a:latin typeface="Times New Roman" panose="02020603050405020304" pitchFamily="18" charset="0"/>
              <a:cs typeface="Times New Roman" panose="02020603050405020304" pitchFamily="18" charset="0"/>
            </a:endParaRPr>
          </a:p>
        </p:txBody>
      </p:sp>
      <p:sp>
        <p:nvSpPr>
          <p:cNvPr id="62" name="正方形/長方形 61">
            <a:extLst>
              <a:ext uri="{FF2B5EF4-FFF2-40B4-BE49-F238E27FC236}">
                <a16:creationId xmlns:a16="http://schemas.microsoft.com/office/drawing/2014/main" id="{7ECBF028-0C84-7908-16E3-449325AA7631}"/>
              </a:ext>
            </a:extLst>
          </p:cNvPr>
          <p:cNvSpPr/>
          <p:nvPr/>
        </p:nvSpPr>
        <p:spPr>
          <a:xfrm>
            <a:off x="9118340" y="4878946"/>
            <a:ext cx="1838739" cy="665382"/>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latin typeface="Times New Roman" panose="02020603050405020304" pitchFamily="18" charset="0"/>
                <a:cs typeface="Times New Roman" panose="02020603050405020304" pitchFamily="18" charset="0"/>
              </a:rPr>
              <a:t>Data user</a:t>
            </a:r>
            <a:endParaRPr kumimoji="1" lang="ja-JP" altLang="en-US" sz="2400" dirty="0">
              <a:latin typeface="Times New Roman" panose="02020603050405020304" pitchFamily="18" charset="0"/>
              <a:cs typeface="Times New Roman" panose="02020603050405020304" pitchFamily="18" charset="0"/>
            </a:endParaRPr>
          </a:p>
        </p:txBody>
      </p:sp>
      <p:cxnSp>
        <p:nvCxnSpPr>
          <p:cNvPr id="64" name="直線矢印コネクタ 63">
            <a:extLst>
              <a:ext uri="{FF2B5EF4-FFF2-40B4-BE49-F238E27FC236}">
                <a16:creationId xmlns:a16="http://schemas.microsoft.com/office/drawing/2014/main" id="{907FD428-F9D4-0168-CA86-057575F9E899}"/>
              </a:ext>
            </a:extLst>
          </p:cNvPr>
          <p:cNvCxnSpPr>
            <a:cxnSpLocks/>
          </p:cNvCxnSpPr>
          <p:nvPr/>
        </p:nvCxnSpPr>
        <p:spPr>
          <a:xfrm>
            <a:off x="9432238" y="3798639"/>
            <a:ext cx="0" cy="1048367"/>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70" name="テキスト ボックス 69">
            <a:extLst>
              <a:ext uri="{FF2B5EF4-FFF2-40B4-BE49-F238E27FC236}">
                <a16:creationId xmlns:a16="http://schemas.microsoft.com/office/drawing/2014/main" id="{D52FD242-B18C-D7A2-8A56-EC5AE8D836BF}"/>
              </a:ext>
            </a:extLst>
          </p:cNvPr>
          <p:cNvSpPr txBox="1"/>
          <p:nvPr/>
        </p:nvSpPr>
        <p:spPr>
          <a:xfrm>
            <a:off x="9463390" y="4426487"/>
            <a:ext cx="1346844" cy="461665"/>
          </a:xfrm>
          <a:prstGeom prst="rect">
            <a:avLst/>
          </a:prstGeom>
          <a:noFill/>
        </p:spPr>
        <p:txBody>
          <a:bodyPr wrap="none" rtlCol="0">
            <a:spAutoFit/>
          </a:bodyPr>
          <a:lstStyle/>
          <a:p>
            <a:r>
              <a:rPr kumimoji="1" lang="en-US" altLang="ja-JP" sz="2400" dirty="0">
                <a:latin typeface="Times New Roman" panose="02020603050405020304" pitchFamily="18" charset="0"/>
                <a:cs typeface="Times New Roman" panose="02020603050405020304" pitchFamily="18" charset="0"/>
              </a:rPr>
              <a:t>subscribe</a:t>
            </a:r>
            <a:endParaRPr kumimoji="1" lang="ja-JP" altLang="en-US" sz="2400" dirty="0">
              <a:latin typeface="Times New Roman" panose="02020603050405020304" pitchFamily="18" charset="0"/>
              <a:cs typeface="Times New Roman" panose="02020603050405020304" pitchFamily="18" charset="0"/>
            </a:endParaRPr>
          </a:p>
        </p:txBody>
      </p:sp>
      <p:cxnSp>
        <p:nvCxnSpPr>
          <p:cNvPr id="76" name="コネクタ: 曲線 75">
            <a:extLst>
              <a:ext uri="{FF2B5EF4-FFF2-40B4-BE49-F238E27FC236}">
                <a16:creationId xmlns:a16="http://schemas.microsoft.com/office/drawing/2014/main" id="{02854567-B8E4-39FF-A024-AD95FDA1731C}"/>
              </a:ext>
            </a:extLst>
          </p:cNvPr>
          <p:cNvCxnSpPr>
            <a:cxnSpLocks/>
          </p:cNvCxnSpPr>
          <p:nvPr/>
        </p:nvCxnSpPr>
        <p:spPr>
          <a:xfrm rot="16200000" flipH="1">
            <a:off x="7721141" y="3288627"/>
            <a:ext cx="980025" cy="2059656"/>
          </a:xfrm>
          <a:prstGeom prst="curvedConnector3">
            <a:avLst>
              <a:gd name="adj1" fmla="val 50000"/>
            </a:avLst>
          </a:prstGeom>
          <a:ln w="12700">
            <a:tailEnd type="triangle"/>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B8008EB6-64FF-24AD-DB44-67236BEDFE58}"/>
              </a:ext>
            </a:extLst>
          </p:cNvPr>
          <p:cNvSpPr txBox="1"/>
          <p:nvPr/>
        </p:nvSpPr>
        <p:spPr>
          <a:xfrm>
            <a:off x="5228615" y="2635332"/>
            <a:ext cx="1438214" cy="523220"/>
          </a:xfrm>
          <a:prstGeom prst="rect">
            <a:avLst/>
          </a:prstGeom>
          <a:noFill/>
        </p:spPr>
        <p:txBody>
          <a:bodyPr wrap="none" rtlCol="0">
            <a:spAutoFit/>
          </a:bodyPr>
          <a:lstStyle/>
          <a:p>
            <a:r>
              <a:rPr kumimoji="1" lang="en-US" altLang="ja-JP" sz="2800" dirty="0">
                <a:solidFill>
                  <a:srgbClr val="C00000"/>
                </a:solidFill>
                <a:latin typeface="Calibri" panose="020F0502020204030204" pitchFamily="34" charset="0"/>
                <a:ea typeface="Calibri" panose="020F0502020204030204" pitchFamily="34" charset="0"/>
                <a:cs typeface="Calibri" panose="020F0502020204030204" pitchFamily="34" charset="0"/>
              </a:rPr>
              <a:t>A (done)</a:t>
            </a:r>
            <a:endParaRPr kumimoji="1" lang="ja-JP" altLang="en-US" dirty="0">
              <a:solidFill>
                <a:srgbClr val="C00000"/>
              </a:solidFill>
              <a:latin typeface="Calibri" panose="020F0502020204030204" pitchFamily="34" charset="0"/>
              <a:cs typeface="Calibri" panose="020F0502020204030204" pitchFamily="34" charset="0"/>
            </a:endParaRPr>
          </a:p>
        </p:txBody>
      </p:sp>
      <p:cxnSp>
        <p:nvCxnSpPr>
          <p:cNvPr id="4" name="直線矢印コネクタ 3">
            <a:extLst>
              <a:ext uri="{FF2B5EF4-FFF2-40B4-BE49-F238E27FC236}">
                <a16:creationId xmlns:a16="http://schemas.microsoft.com/office/drawing/2014/main" id="{E59274C4-2FC9-3707-F03D-5F2DD5EBC563}"/>
              </a:ext>
            </a:extLst>
          </p:cNvPr>
          <p:cNvCxnSpPr>
            <a:cxnSpLocks/>
          </p:cNvCxnSpPr>
          <p:nvPr/>
        </p:nvCxnSpPr>
        <p:spPr>
          <a:xfrm flipH="1">
            <a:off x="7536000" y="2993934"/>
            <a:ext cx="1027291" cy="0"/>
          </a:xfrm>
          <a:prstGeom prst="straightConnector1">
            <a:avLst/>
          </a:prstGeom>
          <a:ln w="101600" cmpd="dbl">
            <a:prstDash val="sysDot"/>
            <a:tailEnd type="triangle"/>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C9964DED-0AFD-0A41-565A-C2CD4B559652}"/>
              </a:ext>
            </a:extLst>
          </p:cNvPr>
          <p:cNvSpPr txBox="1"/>
          <p:nvPr/>
        </p:nvSpPr>
        <p:spPr>
          <a:xfrm>
            <a:off x="7863222" y="3829052"/>
            <a:ext cx="1425390" cy="523220"/>
          </a:xfrm>
          <a:prstGeom prst="rect">
            <a:avLst/>
          </a:prstGeom>
          <a:noFill/>
        </p:spPr>
        <p:txBody>
          <a:bodyPr wrap="none" rtlCol="0">
            <a:spAutoFit/>
          </a:bodyPr>
          <a:lstStyle/>
          <a:p>
            <a:r>
              <a:rPr lang="en-US" altLang="ja-JP" sz="2800" dirty="0">
                <a:solidFill>
                  <a:srgbClr val="C00000"/>
                </a:solidFill>
                <a:latin typeface="Calibri" panose="020F0502020204030204" pitchFamily="34" charset="0"/>
                <a:cs typeface="Calibri" panose="020F0502020204030204" pitchFamily="34" charset="0"/>
              </a:rPr>
              <a:t>B (done)</a:t>
            </a:r>
            <a:endParaRPr kumimoji="1" lang="ja-JP" altLang="en-US" dirty="0">
              <a:solidFill>
                <a:srgbClr val="C00000"/>
              </a:solidFill>
              <a:latin typeface="Calibri" panose="020F0502020204030204" pitchFamily="34" charset="0"/>
              <a:cs typeface="Calibri" panose="020F0502020204030204" pitchFamily="34" charset="0"/>
            </a:endParaRPr>
          </a:p>
        </p:txBody>
      </p:sp>
      <p:sp>
        <p:nvSpPr>
          <p:cNvPr id="8" name="テキスト ボックス 7">
            <a:extLst>
              <a:ext uri="{FF2B5EF4-FFF2-40B4-BE49-F238E27FC236}">
                <a16:creationId xmlns:a16="http://schemas.microsoft.com/office/drawing/2014/main" id="{20051AD9-09D0-389A-4C93-4722858AA7F9}"/>
              </a:ext>
            </a:extLst>
          </p:cNvPr>
          <p:cNvSpPr txBox="1"/>
          <p:nvPr/>
        </p:nvSpPr>
        <p:spPr>
          <a:xfrm>
            <a:off x="7107344" y="2396978"/>
            <a:ext cx="1859805" cy="523220"/>
          </a:xfrm>
          <a:prstGeom prst="rect">
            <a:avLst/>
          </a:prstGeom>
          <a:noFill/>
        </p:spPr>
        <p:txBody>
          <a:bodyPr wrap="none" rtlCol="0">
            <a:spAutoFit/>
          </a:bodyPr>
          <a:lstStyle/>
          <a:p>
            <a:r>
              <a:rPr lang="en-US" altLang="ja-JP" sz="2800" dirty="0">
                <a:solidFill>
                  <a:srgbClr val="C00000"/>
                </a:solidFill>
                <a:latin typeface="Calibri" panose="020F0502020204030204" pitchFamily="34" charset="0"/>
                <a:ea typeface="Calibri" panose="020F0502020204030204" pitchFamily="34" charset="0"/>
                <a:cs typeface="Calibri" panose="020F0502020204030204" pitchFamily="34" charset="0"/>
              </a:rPr>
              <a:t>C</a:t>
            </a:r>
            <a:r>
              <a:rPr kumimoji="1" lang="en-US" altLang="ja-JP" sz="2800" dirty="0">
                <a:solidFill>
                  <a:srgbClr val="C00000"/>
                </a:solidFill>
                <a:latin typeface="Calibri" panose="020F0502020204030204" pitchFamily="34" charset="0"/>
                <a:ea typeface="Calibri" panose="020F0502020204030204" pitchFamily="34" charset="0"/>
                <a:cs typeface="Calibri" panose="020F0502020204030204" pitchFamily="34" charset="0"/>
              </a:rPr>
              <a:t> (pending)</a:t>
            </a:r>
            <a:endParaRPr kumimoji="1" lang="ja-JP" altLang="en-US" dirty="0">
              <a:solidFill>
                <a:srgbClr val="C00000"/>
              </a:solidFill>
              <a:latin typeface="Calibri" panose="020F0502020204030204" pitchFamily="34" charset="0"/>
              <a:cs typeface="Calibri" panose="020F0502020204030204" pitchFamily="34" charset="0"/>
            </a:endParaRPr>
          </a:p>
        </p:txBody>
      </p:sp>
      <p:sp>
        <p:nvSpPr>
          <p:cNvPr id="9" name="テキスト ボックス 8">
            <a:extLst>
              <a:ext uri="{FF2B5EF4-FFF2-40B4-BE49-F238E27FC236}">
                <a16:creationId xmlns:a16="http://schemas.microsoft.com/office/drawing/2014/main" id="{6380FE3A-4109-B71A-77C2-A34D83C502C6}"/>
              </a:ext>
            </a:extLst>
          </p:cNvPr>
          <p:cNvSpPr txBox="1"/>
          <p:nvPr/>
        </p:nvSpPr>
        <p:spPr>
          <a:xfrm>
            <a:off x="2730764" y="3066973"/>
            <a:ext cx="1683602" cy="523220"/>
          </a:xfrm>
          <a:prstGeom prst="rect">
            <a:avLst/>
          </a:prstGeom>
          <a:noFill/>
        </p:spPr>
        <p:txBody>
          <a:bodyPr wrap="none" rtlCol="0">
            <a:spAutoFit/>
          </a:bodyPr>
          <a:lstStyle/>
          <a:p>
            <a:r>
              <a:rPr lang="en-US" altLang="ja-JP" sz="2800" dirty="0">
                <a:solidFill>
                  <a:srgbClr val="C00000"/>
                </a:solidFill>
                <a:latin typeface="Calibri" panose="020F0502020204030204" pitchFamily="34" charset="0"/>
                <a:ea typeface="Calibri" panose="020F0502020204030204" pitchFamily="34" charset="0"/>
                <a:cs typeface="Calibri" panose="020F0502020204030204" pitchFamily="34" charset="0"/>
              </a:rPr>
              <a:t>F</a:t>
            </a:r>
            <a:r>
              <a:rPr kumimoji="1" lang="en-US" altLang="ja-JP" sz="2800" dirty="0">
                <a:solidFill>
                  <a:srgbClr val="C00000"/>
                </a:solidFill>
                <a:latin typeface="Calibri" panose="020F0502020204030204" pitchFamily="34" charset="0"/>
                <a:ea typeface="Calibri" panose="020F0502020204030204" pitchFamily="34" charset="0"/>
                <a:cs typeface="Calibri" panose="020F0502020204030204" pitchFamily="34" charset="0"/>
              </a:rPr>
              <a:t> (not yet)</a:t>
            </a:r>
            <a:endParaRPr kumimoji="1" lang="ja-JP" altLang="en-US" dirty="0">
              <a:solidFill>
                <a:srgbClr val="C00000"/>
              </a:solidFill>
              <a:latin typeface="Calibri" panose="020F0502020204030204" pitchFamily="34" charset="0"/>
              <a:cs typeface="Calibri" panose="020F0502020204030204" pitchFamily="34" charset="0"/>
            </a:endParaRPr>
          </a:p>
        </p:txBody>
      </p:sp>
      <p:sp>
        <p:nvSpPr>
          <p:cNvPr id="10" name="テキスト ボックス 9">
            <a:extLst>
              <a:ext uri="{FF2B5EF4-FFF2-40B4-BE49-F238E27FC236}">
                <a16:creationId xmlns:a16="http://schemas.microsoft.com/office/drawing/2014/main" id="{3D0D66C9-CA5D-887A-B72B-6C2D0BED2B15}"/>
              </a:ext>
            </a:extLst>
          </p:cNvPr>
          <p:cNvSpPr txBox="1"/>
          <p:nvPr/>
        </p:nvSpPr>
        <p:spPr>
          <a:xfrm>
            <a:off x="5546056" y="4585396"/>
            <a:ext cx="3442994" cy="523220"/>
          </a:xfrm>
          <a:prstGeom prst="rect">
            <a:avLst/>
          </a:prstGeom>
          <a:noFill/>
        </p:spPr>
        <p:txBody>
          <a:bodyPr wrap="none" rtlCol="0">
            <a:spAutoFit/>
          </a:bodyPr>
          <a:lstStyle/>
          <a:p>
            <a:r>
              <a:rPr kumimoji="1" lang="en-US" altLang="ja-JP" sz="2800" dirty="0">
                <a:solidFill>
                  <a:srgbClr val="C00000"/>
                </a:solidFill>
                <a:latin typeface="Calibri" panose="020F0502020204030204" pitchFamily="34" charset="0"/>
                <a:ea typeface="Calibri" panose="020F0502020204030204" pitchFamily="34" charset="0"/>
                <a:cs typeface="Calibri" panose="020F0502020204030204" pitchFamily="34" charset="0"/>
              </a:rPr>
              <a:t>E (under construction)</a:t>
            </a:r>
            <a:endParaRPr kumimoji="1" lang="ja-JP" altLang="en-US" dirty="0">
              <a:solidFill>
                <a:srgbClr val="C00000"/>
              </a:solidFill>
              <a:latin typeface="Calibri" panose="020F0502020204030204" pitchFamily="34" charset="0"/>
              <a:cs typeface="Calibri" panose="020F0502020204030204" pitchFamily="34" charset="0"/>
            </a:endParaRPr>
          </a:p>
        </p:txBody>
      </p:sp>
      <p:sp>
        <p:nvSpPr>
          <p:cNvPr id="13" name="テキスト ボックス 12">
            <a:extLst>
              <a:ext uri="{FF2B5EF4-FFF2-40B4-BE49-F238E27FC236}">
                <a16:creationId xmlns:a16="http://schemas.microsoft.com/office/drawing/2014/main" id="{1E83C69C-1F9E-59EF-9D8C-45F120AC847D}"/>
              </a:ext>
            </a:extLst>
          </p:cNvPr>
          <p:cNvSpPr txBox="1"/>
          <p:nvPr/>
        </p:nvSpPr>
        <p:spPr>
          <a:xfrm>
            <a:off x="5585964" y="5283113"/>
            <a:ext cx="2701381" cy="461665"/>
          </a:xfrm>
          <a:prstGeom prst="rect">
            <a:avLst/>
          </a:prstGeom>
          <a:noFill/>
        </p:spPr>
        <p:txBody>
          <a:bodyPr wrap="none" rtlCol="0">
            <a:spAutoFit/>
          </a:bodyPr>
          <a:lstStyle/>
          <a:p>
            <a:r>
              <a:rPr kumimoji="1" lang="en-US" altLang="ja-JP" sz="2400" dirty="0">
                <a:latin typeface="Times New Roman" panose="02020603050405020304" pitchFamily="18" charset="0"/>
                <a:cs typeface="Times New Roman" panose="02020603050405020304" pitchFamily="18" charset="0"/>
              </a:rPr>
              <a:t>IAGA2002 to JSON</a:t>
            </a:r>
            <a:endParaRPr kumimoji="1" lang="ja-JP"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2537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9074D0-7225-8315-A22B-16D12A0B486B}"/>
              </a:ext>
            </a:extLst>
          </p:cNvPr>
          <p:cNvSpPr>
            <a:spLocks noGrp="1"/>
          </p:cNvSpPr>
          <p:nvPr>
            <p:ph type="title"/>
          </p:nvPr>
        </p:nvSpPr>
        <p:spPr>
          <a:xfrm>
            <a:off x="0" y="0"/>
            <a:ext cx="12704617" cy="1325563"/>
          </a:xfrm>
        </p:spPr>
        <p:txBody>
          <a:bodyPr/>
          <a:lstStyle/>
          <a:p>
            <a:r>
              <a:rPr lang="en-US" altLang="ja-JP" dirty="0"/>
              <a:t>Simple program for converting IAGA2002 to JSON</a:t>
            </a:r>
            <a:endParaRPr kumimoji="1" lang="ja-JP" altLang="en-US"/>
          </a:p>
        </p:txBody>
      </p:sp>
      <p:sp>
        <p:nvSpPr>
          <p:cNvPr id="3" name="テキスト ボックス 2">
            <a:extLst>
              <a:ext uri="{FF2B5EF4-FFF2-40B4-BE49-F238E27FC236}">
                <a16:creationId xmlns:a16="http://schemas.microsoft.com/office/drawing/2014/main" id="{3D206899-1D5E-D3BB-A7F0-5BB579529888}"/>
              </a:ext>
            </a:extLst>
          </p:cNvPr>
          <p:cNvSpPr txBox="1"/>
          <p:nvPr/>
        </p:nvSpPr>
        <p:spPr>
          <a:xfrm>
            <a:off x="512618" y="1325563"/>
            <a:ext cx="10709564" cy="646331"/>
          </a:xfrm>
          <a:prstGeom prst="rect">
            <a:avLst/>
          </a:prstGeom>
          <a:noFill/>
        </p:spPr>
        <p:txBody>
          <a:bodyPr wrap="square" rtlCol="0">
            <a:spAutoFit/>
          </a:bodyPr>
          <a:lstStyle/>
          <a:p>
            <a:r>
              <a:rPr kumimoji="1" lang="en-US" altLang="ja-JP" dirty="0"/>
              <a:t>Usage: (just input as </a:t>
            </a:r>
            <a:r>
              <a:rPr lang="en" altLang="ja-JP" dirty="0">
                <a:hlinkClick r:id="rId3"/>
              </a:rPr>
              <a:t>stdin</a:t>
            </a:r>
            <a:r>
              <a:rPr kumimoji="1" lang="en-US" altLang="ja-JP" dirty="0"/>
              <a:t>)</a:t>
            </a:r>
            <a:endParaRPr kumimoji="1" lang="en-US" altLang="ja-JP" dirty="0">
              <a:latin typeface="Monaco" pitchFamily="2" charset="0"/>
            </a:endParaRPr>
          </a:p>
          <a:p>
            <a:r>
              <a:rPr lang="en-US" altLang="ja-JP" dirty="0">
                <a:latin typeface="Monaco" pitchFamily="2" charset="0"/>
              </a:rPr>
              <a:t>$ python3 </a:t>
            </a:r>
            <a:r>
              <a:rPr lang="en-US" altLang="ja-JP" b="1" dirty="0">
                <a:latin typeface="Monaco" pitchFamily="2" charset="0"/>
              </a:rPr>
              <a:t>iaga2002_to_json.py </a:t>
            </a:r>
            <a:r>
              <a:rPr lang="en-US" altLang="ja-JP" dirty="0">
                <a:latin typeface="Monaco" pitchFamily="2" charset="0"/>
              </a:rPr>
              <a:t>&lt; ykc20090127dmin.min &gt; ykc20090127dmin.json</a:t>
            </a:r>
            <a:endParaRPr kumimoji="1" lang="ja-JP" altLang="en-US">
              <a:latin typeface="Monaco" pitchFamily="2" charset="0"/>
            </a:endParaRPr>
          </a:p>
        </p:txBody>
      </p:sp>
      <p:pic>
        <p:nvPicPr>
          <p:cNvPr id="5" name="図 4" descr="テキスト&#10;&#10;AI 生成コンテンツは誤りを含む可能性があります。">
            <a:extLst>
              <a:ext uri="{FF2B5EF4-FFF2-40B4-BE49-F238E27FC236}">
                <a16:creationId xmlns:a16="http://schemas.microsoft.com/office/drawing/2014/main" id="{2C08A289-9CEF-0880-79C5-C6B936D99E2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277052"/>
            <a:ext cx="4779818" cy="4520911"/>
          </a:xfrm>
          <a:prstGeom prst="rect">
            <a:avLst/>
          </a:prstGeom>
        </p:spPr>
      </p:pic>
      <p:pic>
        <p:nvPicPr>
          <p:cNvPr id="7" name="図 6" descr="テキスト&#10;&#10;AI 生成コンテンツは誤りを含む可能性があります。">
            <a:extLst>
              <a:ext uri="{FF2B5EF4-FFF2-40B4-BE49-F238E27FC236}">
                <a16:creationId xmlns:a16="http://schemas.microsoft.com/office/drawing/2014/main" id="{98EEA4F6-1474-3062-60CF-67E64C1DEEA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64812" y="2337089"/>
            <a:ext cx="5288643" cy="4400550"/>
          </a:xfrm>
          <a:prstGeom prst="rect">
            <a:avLst/>
          </a:prstGeom>
        </p:spPr>
      </p:pic>
      <p:sp>
        <p:nvSpPr>
          <p:cNvPr id="10" name="右矢印 9">
            <a:extLst>
              <a:ext uri="{FF2B5EF4-FFF2-40B4-BE49-F238E27FC236}">
                <a16:creationId xmlns:a16="http://schemas.microsoft.com/office/drawing/2014/main" id="{1B07A881-DA25-0D97-421A-45E0870F8FB4}"/>
              </a:ext>
            </a:extLst>
          </p:cNvPr>
          <p:cNvSpPr/>
          <p:nvPr/>
        </p:nvSpPr>
        <p:spPr>
          <a:xfrm>
            <a:off x="5250873" y="4267200"/>
            <a:ext cx="845127" cy="61890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12036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5F84D0-5B35-8670-97EC-9CB0CFEFCEB6}"/>
              </a:ext>
            </a:extLst>
          </p:cNvPr>
          <p:cNvSpPr>
            <a:spLocks noGrp="1"/>
          </p:cNvSpPr>
          <p:nvPr>
            <p:ph type="title"/>
          </p:nvPr>
        </p:nvSpPr>
        <p:spPr>
          <a:xfrm>
            <a:off x="838200" y="174206"/>
            <a:ext cx="10515600" cy="1325563"/>
          </a:xfrm>
        </p:spPr>
        <p:txBody>
          <a:bodyPr/>
          <a:lstStyle/>
          <a:p>
            <a:r>
              <a:rPr lang="en-US" altLang="ja-JP" dirty="0"/>
              <a:t>Future Outlook</a:t>
            </a:r>
            <a:endParaRPr kumimoji="1" lang="ja-JP" altLang="en-US"/>
          </a:p>
        </p:txBody>
      </p:sp>
      <p:sp>
        <p:nvSpPr>
          <p:cNvPr id="3" name="コンテンツ プレースホルダー 2">
            <a:extLst>
              <a:ext uri="{FF2B5EF4-FFF2-40B4-BE49-F238E27FC236}">
                <a16:creationId xmlns:a16="http://schemas.microsoft.com/office/drawing/2014/main" id="{6ADC438C-D3D7-9A47-A245-085EC6E5852B}"/>
              </a:ext>
            </a:extLst>
          </p:cNvPr>
          <p:cNvSpPr txBox="1">
            <a:spLocks/>
          </p:cNvSpPr>
          <p:nvPr/>
        </p:nvSpPr>
        <p:spPr>
          <a:xfrm>
            <a:off x="838200" y="1336427"/>
            <a:ext cx="10515600" cy="554267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dirty="0"/>
              <a:t>The highest priority work is preparation of the system for automatic format conversion and publication of data to Edi Broker via MQTT (task marked with E).</a:t>
            </a:r>
          </a:p>
          <a:p>
            <a:r>
              <a:rPr lang="en" altLang="ja-JP" dirty="0"/>
              <a:t>Starting this month (September), our IT assistant's working hours will increase, and we aim to establish the system for sending data to Edinburgh via MQTT by the end of the year.</a:t>
            </a:r>
          </a:p>
          <a:p>
            <a:r>
              <a:rPr lang="en-US" altLang="ja-JP" dirty="0"/>
              <a:t>It is expected to take considerable time to enable each station to use MQTT.</a:t>
            </a:r>
          </a:p>
          <a:p>
            <a:pPr lvl="1"/>
            <a:r>
              <a:rPr lang="en-US" altLang="ja-JP" dirty="0"/>
              <a:t>We plan to work with </a:t>
            </a:r>
            <a:r>
              <a:rPr lang="en-US" altLang="ja-JP" dirty="0" err="1"/>
              <a:t>Kakioka</a:t>
            </a:r>
            <a:r>
              <a:rPr lang="en-US" altLang="ja-JP" dirty="0"/>
              <a:t> as the first case. </a:t>
            </a:r>
          </a:p>
          <a:p>
            <a:pPr lvl="1"/>
            <a:r>
              <a:rPr lang="en-US" altLang="ja-JP" dirty="0"/>
              <a:t>We also need to build a system to store the data we receive via MQTT into our server.</a:t>
            </a:r>
          </a:p>
        </p:txBody>
      </p:sp>
    </p:spTree>
    <p:extLst>
      <p:ext uri="{BB962C8B-B14F-4D97-AF65-F5344CB8AC3E}">
        <p14:creationId xmlns:p14="http://schemas.microsoft.com/office/powerpoint/2010/main" val="13178800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3F1E82B-59B7-4B4E-8C0E-4E2D62B00D3A}">
  <we:reference id="wa200007063" version="1.2.0.0" store="ja-JP" storeType="OMEX"/>
  <we:alternateReferences>
    <we:reference id="wa200007063" version="1.2.0.0"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1648</TotalTime>
  <Words>490</Words>
  <Application>Microsoft Macintosh PowerPoint</Application>
  <PresentationFormat>ワイド画面</PresentationFormat>
  <Paragraphs>55</Paragraphs>
  <Slides>5</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游ゴシック</vt:lpstr>
      <vt:lpstr>游ゴシック Light</vt:lpstr>
      <vt:lpstr>Arial</vt:lpstr>
      <vt:lpstr>Calibri</vt:lpstr>
      <vt:lpstr>Monaco</vt:lpstr>
      <vt:lpstr>Times New Roman</vt:lpstr>
      <vt:lpstr>Office テーマ</vt:lpstr>
      <vt:lpstr>Preparation Status for Sending/Receiving INTERMAGNET Data via MQTT in Kyoto GIN</vt:lpstr>
      <vt:lpstr>Current status</vt:lpstr>
      <vt:lpstr>MQTT broker in Kyoto GIN</vt:lpstr>
      <vt:lpstr>Simple program for converting IAGA2002 to JSON</vt:lpstr>
      <vt:lpstr>Future Outlook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Status for Sending/Receiving INTERMAGNET Data via MQTT in Kyoto GIN</dc:title>
  <dc:creator>naito</dc:creator>
  <cp:lastModifiedBy>imajo.shun.4k@ms.c.kyoto-u.ac.jp</cp:lastModifiedBy>
  <cp:revision>17</cp:revision>
  <dcterms:created xsi:type="dcterms:W3CDTF">2025-03-04T05:21:35Z</dcterms:created>
  <dcterms:modified xsi:type="dcterms:W3CDTF">2025-09-08T07:57:54Z</dcterms:modified>
</cp:coreProperties>
</file>